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8" r:id="rId2"/>
    <p:sldId id="270" r:id="rId3"/>
    <p:sldId id="271" r:id="rId4"/>
    <p:sldId id="289" r:id="rId5"/>
    <p:sldId id="290" r:id="rId6"/>
    <p:sldId id="272" r:id="rId7"/>
    <p:sldId id="273" r:id="rId8"/>
    <p:sldId id="280" r:id="rId9"/>
    <p:sldId id="281" r:id="rId10"/>
    <p:sldId id="282" r:id="rId11"/>
    <p:sldId id="274" r:id="rId12"/>
    <p:sldId id="275" r:id="rId13"/>
    <p:sldId id="276" r:id="rId14"/>
    <p:sldId id="277" r:id="rId15"/>
    <p:sldId id="283" r:id="rId16"/>
    <p:sldId id="284" r:id="rId17"/>
    <p:sldId id="285" r:id="rId18"/>
    <p:sldId id="286" r:id="rId19"/>
    <p:sldId id="287" r:id="rId20"/>
    <p:sldId id="278" r:id="rId21"/>
    <p:sldId id="279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C9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330DDE6-E0DD-4050-9EFD-E3CFAD6991D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8C50D4DC-063D-4A52-91D4-6AF582542B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2C3E905-C9C2-4A29-844E-0177C28DA0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65 w 2123"/>
                <a:gd name="T1" fmla="*/ 789 h 1696"/>
                <a:gd name="T2" fmla="*/ 529 w 2123"/>
                <a:gd name="T3" fmla="*/ 517 h 1696"/>
                <a:gd name="T4" fmla="*/ 655 w 2123"/>
                <a:gd name="T5" fmla="*/ 300 h 1696"/>
                <a:gd name="T6" fmla="*/ 902 w 2123"/>
                <a:gd name="T7" fmla="*/ 445 h 1696"/>
                <a:gd name="T8" fmla="*/ 1184 w 2123"/>
                <a:gd name="T9" fmla="*/ 657 h 1696"/>
                <a:gd name="T10" fmla="*/ 1443 w 2123"/>
                <a:gd name="T11" fmla="*/ 839 h 1696"/>
                <a:gd name="T12" fmla="*/ 1755 w 2123"/>
                <a:gd name="T13" fmla="*/ 1029 h 1696"/>
                <a:gd name="T14" fmla="*/ 1833 w 2123"/>
                <a:gd name="T15" fmla="*/ 1069 h 1696"/>
                <a:gd name="T16" fmla="*/ 1790 w 2123"/>
                <a:gd name="T17" fmla="*/ 1025 h 1696"/>
                <a:gd name="T18" fmla="*/ 1376 w 2123"/>
                <a:gd name="T19" fmla="*/ 758 h 1696"/>
                <a:gd name="T20" fmla="*/ 1058 w 2123"/>
                <a:gd name="T21" fmla="*/ 517 h 1696"/>
                <a:gd name="T22" fmla="*/ 703 w 2123"/>
                <a:gd name="T23" fmla="*/ 249 h 1696"/>
                <a:gd name="T24" fmla="*/ 974 w 2123"/>
                <a:gd name="T25" fmla="*/ 235 h 1696"/>
                <a:gd name="T26" fmla="*/ 1251 w 2123"/>
                <a:gd name="T27" fmla="*/ 240 h 1696"/>
                <a:gd name="T28" fmla="*/ 1574 w 2123"/>
                <a:gd name="T29" fmla="*/ 203 h 1696"/>
                <a:gd name="T30" fmla="*/ 2068 w 2123"/>
                <a:gd name="T31" fmla="*/ 148 h 1696"/>
                <a:gd name="T32" fmla="*/ 2020 w 2123"/>
                <a:gd name="T33" fmla="*/ 131 h 1696"/>
                <a:gd name="T34" fmla="*/ 1503 w 2123"/>
                <a:gd name="T35" fmla="*/ 195 h 1696"/>
                <a:gd name="T36" fmla="*/ 1178 w 2123"/>
                <a:gd name="T37" fmla="*/ 208 h 1696"/>
                <a:gd name="T38" fmla="*/ 739 w 2123"/>
                <a:gd name="T39" fmla="*/ 195 h 1696"/>
                <a:gd name="T40" fmla="*/ 799 w 2123"/>
                <a:gd name="T41" fmla="*/ 172 h 1696"/>
                <a:gd name="T42" fmla="*/ 1112 w 2123"/>
                <a:gd name="T43" fmla="*/ 0 h 1696"/>
                <a:gd name="T44" fmla="*/ 1058 w 2123"/>
                <a:gd name="T45" fmla="*/ 23 h 1696"/>
                <a:gd name="T46" fmla="*/ 985 w 2123"/>
                <a:gd name="T47" fmla="*/ 63 h 1696"/>
                <a:gd name="T48" fmla="*/ 835 w 2123"/>
                <a:gd name="T49" fmla="*/ 145 h 1696"/>
                <a:gd name="T50" fmla="*/ 655 w 2123"/>
                <a:gd name="T51" fmla="*/ 213 h 1696"/>
                <a:gd name="T52" fmla="*/ 619 w 2123"/>
                <a:gd name="T53" fmla="*/ 272 h 1696"/>
                <a:gd name="T54" fmla="*/ 295 w 2123"/>
                <a:gd name="T55" fmla="*/ 445 h 1696"/>
                <a:gd name="T56" fmla="*/ 0 w 2123"/>
                <a:gd name="T57" fmla="*/ 549 h 1696"/>
                <a:gd name="T58" fmla="*/ 0 w 2123"/>
                <a:gd name="T59" fmla="*/ 553 h 1696"/>
                <a:gd name="T60" fmla="*/ 0 w 2123"/>
                <a:gd name="T61" fmla="*/ 581 h 1696"/>
                <a:gd name="T62" fmla="*/ 289 w 2123"/>
                <a:gd name="T63" fmla="*/ 480 h 1696"/>
                <a:gd name="T64" fmla="*/ 577 w 2123"/>
                <a:gd name="T65" fmla="*/ 326 h 1696"/>
                <a:gd name="T66" fmla="*/ 493 w 2123"/>
                <a:gd name="T67" fmla="*/ 508 h 1696"/>
                <a:gd name="T68" fmla="*/ 511 w 2123"/>
                <a:gd name="T69" fmla="*/ 753 h 1696"/>
                <a:gd name="T70" fmla="*/ 450 w 2123"/>
                <a:gd name="T71" fmla="*/ 883 h 1696"/>
                <a:gd name="T72" fmla="*/ 319 w 2123"/>
                <a:gd name="T73" fmla="*/ 1120 h 1696"/>
                <a:gd name="T74" fmla="*/ 313 w 2123"/>
                <a:gd name="T75" fmla="*/ 1283 h 1696"/>
                <a:gd name="T76" fmla="*/ 319 w 2123"/>
                <a:gd name="T77" fmla="*/ 1283 h 1696"/>
                <a:gd name="T78" fmla="*/ 337 w 2123"/>
                <a:gd name="T79" fmla="*/ 1175 h 1696"/>
                <a:gd name="T80" fmla="*/ 565 w 2123"/>
                <a:gd name="T81" fmla="*/ 789 h 1696"/>
                <a:gd name="T82" fmla="*/ 565 w 2123"/>
                <a:gd name="T83" fmla="*/ 789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EEADEC2-01BA-4368-8AA3-658DABB1F3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CF57C74-2078-4504-9CB4-11DCFA745A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8 w 969"/>
                <a:gd name="T1" fmla="*/ 1201 h 1192"/>
                <a:gd name="T2" fmla="*/ 500 w 969"/>
                <a:gd name="T3" fmla="*/ 1207 h 1192"/>
                <a:gd name="T4" fmla="*/ 590 w 969"/>
                <a:gd name="T5" fmla="*/ 1165 h 1192"/>
                <a:gd name="T6" fmla="*/ 828 w 969"/>
                <a:gd name="T7" fmla="*/ 1100 h 1192"/>
                <a:gd name="T8" fmla="*/ 953 w 969"/>
                <a:gd name="T9" fmla="*/ 1070 h 1192"/>
                <a:gd name="T10" fmla="*/ 774 w 969"/>
                <a:gd name="T11" fmla="*/ 1001 h 1192"/>
                <a:gd name="T12" fmla="*/ 566 w 969"/>
                <a:gd name="T13" fmla="*/ 963 h 1192"/>
                <a:gd name="T14" fmla="*/ 202 w 969"/>
                <a:gd name="T15" fmla="*/ 981 h 1192"/>
                <a:gd name="T16" fmla="*/ 304 w 969"/>
                <a:gd name="T17" fmla="*/ 903 h 1192"/>
                <a:gd name="T18" fmla="*/ 506 w 969"/>
                <a:gd name="T19" fmla="*/ 813 h 1192"/>
                <a:gd name="T20" fmla="*/ 709 w 969"/>
                <a:gd name="T21" fmla="*/ 681 h 1192"/>
                <a:gd name="T22" fmla="*/ 715 w 969"/>
                <a:gd name="T23" fmla="*/ 681 h 1192"/>
                <a:gd name="T24" fmla="*/ 727 w 969"/>
                <a:gd name="T25" fmla="*/ 675 h 1192"/>
                <a:gd name="T26" fmla="*/ 768 w 969"/>
                <a:gd name="T27" fmla="*/ 657 h 1192"/>
                <a:gd name="T28" fmla="*/ 792 w 969"/>
                <a:gd name="T29" fmla="*/ 651 h 1192"/>
                <a:gd name="T30" fmla="*/ 804 w 969"/>
                <a:gd name="T31" fmla="*/ 639 h 1192"/>
                <a:gd name="T32" fmla="*/ 810 w 969"/>
                <a:gd name="T33" fmla="*/ 627 h 1192"/>
                <a:gd name="T34" fmla="*/ 804 w 969"/>
                <a:gd name="T35" fmla="*/ 621 h 1192"/>
                <a:gd name="T36" fmla="*/ 798 w 969"/>
                <a:gd name="T37" fmla="*/ 609 h 1192"/>
                <a:gd name="T38" fmla="*/ 798 w 969"/>
                <a:gd name="T39" fmla="*/ 580 h 1192"/>
                <a:gd name="T40" fmla="*/ 810 w 969"/>
                <a:gd name="T41" fmla="*/ 550 h 1192"/>
                <a:gd name="T42" fmla="*/ 822 w 969"/>
                <a:gd name="T43" fmla="*/ 520 h 1192"/>
                <a:gd name="T44" fmla="*/ 840 w 969"/>
                <a:gd name="T45" fmla="*/ 490 h 1192"/>
                <a:gd name="T46" fmla="*/ 853 w 969"/>
                <a:gd name="T47" fmla="*/ 460 h 1192"/>
                <a:gd name="T48" fmla="*/ 861 w 969"/>
                <a:gd name="T49" fmla="*/ 442 h 1192"/>
                <a:gd name="T50" fmla="*/ 869 w 969"/>
                <a:gd name="T51" fmla="*/ 436 h 1192"/>
                <a:gd name="T52" fmla="*/ 869 w 969"/>
                <a:gd name="T53" fmla="*/ 352 h 1192"/>
                <a:gd name="T54" fmla="*/ 869 w 969"/>
                <a:gd name="T55" fmla="*/ 346 h 1192"/>
                <a:gd name="T56" fmla="*/ 875 w 969"/>
                <a:gd name="T57" fmla="*/ 340 h 1192"/>
                <a:gd name="T58" fmla="*/ 893 w 969"/>
                <a:gd name="T59" fmla="*/ 310 h 1192"/>
                <a:gd name="T60" fmla="*/ 905 w 969"/>
                <a:gd name="T61" fmla="*/ 274 h 1192"/>
                <a:gd name="T62" fmla="*/ 917 w 969"/>
                <a:gd name="T63" fmla="*/ 244 h 1192"/>
                <a:gd name="T64" fmla="*/ 923 w 969"/>
                <a:gd name="T65" fmla="*/ 232 h 1192"/>
                <a:gd name="T66" fmla="*/ 929 w 969"/>
                <a:gd name="T67" fmla="*/ 220 h 1192"/>
                <a:gd name="T68" fmla="*/ 947 w 969"/>
                <a:gd name="T69" fmla="*/ 173 h 1192"/>
                <a:gd name="T70" fmla="*/ 965 w 969"/>
                <a:gd name="T71" fmla="*/ 137 h 1192"/>
                <a:gd name="T72" fmla="*/ 971 w 969"/>
                <a:gd name="T73" fmla="*/ 125 h 1192"/>
                <a:gd name="T74" fmla="*/ 971 w 969"/>
                <a:gd name="T75" fmla="*/ 119 h 1192"/>
                <a:gd name="T76" fmla="*/ 989 w 969"/>
                <a:gd name="T77" fmla="*/ 0 h 1192"/>
                <a:gd name="T78" fmla="*/ 965 w 969"/>
                <a:gd name="T79" fmla="*/ 47 h 1192"/>
                <a:gd name="T80" fmla="*/ 798 w 969"/>
                <a:gd name="T81" fmla="*/ 113 h 1192"/>
                <a:gd name="T82" fmla="*/ 721 w 969"/>
                <a:gd name="T83" fmla="*/ 161 h 1192"/>
                <a:gd name="T84" fmla="*/ 470 w 969"/>
                <a:gd name="T85" fmla="*/ 238 h 1192"/>
                <a:gd name="T86" fmla="*/ 286 w 969"/>
                <a:gd name="T87" fmla="*/ 292 h 1192"/>
                <a:gd name="T88" fmla="*/ 178 w 969"/>
                <a:gd name="T89" fmla="*/ 298 h 1192"/>
                <a:gd name="T90" fmla="*/ 12 w 969"/>
                <a:gd name="T91" fmla="*/ 490 h 1192"/>
                <a:gd name="T92" fmla="*/ 0 w 969"/>
                <a:gd name="T93" fmla="*/ 514 h 1192"/>
                <a:gd name="T94" fmla="*/ 0 w 969"/>
                <a:gd name="T95" fmla="*/ 1201 h 1192"/>
                <a:gd name="T96" fmla="*/ 96 w 969"/>
                <a:gd name="T97" fmla="*/ 1195 h 1192"/>
                <a:gd name="T98" fmla="*/ 328 w 969"/>
                <a:gd name="T99" fmla="*/ 1201 h 1192"/>
                <a:gd name="T100" fmla="*/ 328 w 969"/>
                <a:gd name="T101" fmla="*/ 1201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40741B6-C6DC-4595-BDF5-C3A05074CD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A520F28-790C-49CB-919E-65425DD3A5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54 w 2176"/>
                <a:gd name="T1" fmla="*/ 777 h 1505"/>
                <a:gd name="T2" fmla="*/ 1215 w 2176"/>
                <a:gd name="T3" fmla="*/ 1245 h 1505"/>
                <a:gd name="T4" fmla="*/ 976 w 2176"/>
                <a:gd name="T5" fmla="*/ 1203 h 1505"/>
                <a:gd name="T6" fmla="*/ 738 w 2176"/>
                <a:gd name="T7" fmla="*/ 1137 h 1505"/>
                <a:gd name="T8" fmla="*/ 452 w 2176"/>
                <a:gd name="T9" fmla="*/ 1119 h 1505"/>
                <a:gd name="T10" fmla="*/ 0 w 2176"/>
                <a:gd name="T11" fmla="*/ 1089 h 1505"/>
                <a:gd name="T12" fmla="*/ 30 w 2176"/>
                <a:gd name="T13" fmla="*/ 1125 h 1505"/>
                <a:gd name="T14" fmla="*/ 506 w 2176"/>
                <a:gd name="T15" fmla="*/ 1143 h 1505"/>
                <a:gd name="T16" fmla="*/ 792 w 2176"/>
                <a:gd name="T17" fmla="*/ 1197 h 1505"/>
                <a:gd name="T18" fmla="*/ 1155 w 2176"/>
                <a:gd name="T19" fmla="*/ 1316 h 1505"/>
                <a:gd name="T20" fmla="*/ 1090 w 2176"/>
                <a:gd name="T21" fmla="*/ 1334 h 1505"/>
                <a:gd name="T22" fmla="*/ 726 w 2176"/>
                <a:gd name="T23" fmla="*/ 1520 h 1505"/>
                <a:gd name="T24" fmla="*/ 780 w 2176"/>
                <a:gd name="T25" fmla="*/ 1496 h 1505"/>
                <a:gd name="T26" fmla="*/ 881 w 2176"/>
                <a:gd name="T27" fmla="*/ 1454 h 1505"/>
                <a:gd name="T28" fmla="*/ 1042 w 2176"/>
                <a:gd name="T29" fmla="*/ 1370 h 1505"/>
                <a:gd name="T30" fmla="*/ 1239 w 2176"/>
                <a:gd name="T31" fmla="*/ 1310 h 1505"/>
                <a:gd name="T32" fmla="*/ 1292 w 2176"/>
                <a:gd name="T33" fmla="*/ 1233 h 1505"/>
                <a:gd name="T34" fmla="*/ 1667 w 2176"/>
                <a:gd name="T35" fmla="*/ 1053 h 1505"/>
                <a:gd name="T36" fmla="*/ 1971 w 2176"/>
                <a:gd name="T37" fmla="*/ 963 h 1505"/>
                <a:gd name="T38" fmla="*/ 2221 w 2176"/>
                <a:gd name="T39" fmla="*/ 831 h 1505"/>
                <a:gd name="T40" fmla="*/ 2001 w 2176"/>
                <a:gd name="T41" fmla="*/ 921 h 1505"/>
                <a:gd name="T42" fmla="*/ 1691 w 2176"/>
                <a:gd name="T43" fmla="*/ 999 h 1505"/>
                <a:gd name="T44" fmla="*/ 1369 w 2176"/>
                <a:gd name="T45" fmla="*/ 1161 h 1505"/>
                <a:gd name="T46" fmla="*/ 1531 w 2176"/>
                <a:gd name="T47" fmla="*/ 915 h 1505"/>
                <a:gd name="T48" fmla="*/ 1655 w 2176"/>
                <a:gd name="T49" fmla="*/ 550 h 1505"/>
                <a:gd name="T50" fmla="*/ 1775 w 2176"/>
                <a:gd name="T51" fmla="*/ 377 h 1505"/>
                <a:gd name="T52" fmla="*/ 2019 w 2176"/>
                <a:gd name="T53" fmla="*/ 60 h 1505"/>
                <a:gd name="T54" fmla="*/ 2043 w 2176"/>
                <a:gd name="T55" fmla="*/ 0 h 1505"/>
                <a:gd name="T56" fmla="*/ 2013 w 2176"/>
                <a:gd name="T57" fmla="*/ 0 h 1505"/>
                <a:gd name="T58" fmla="*/ 1631 w 2176"/>
                <a:gd name="T59" fmla="*/ 485 h 1505"/>
                <a:gd name="T60" fmla="*/ 1507 w 2176"/>
                <a:gd name="T61" fmla="*/ 897 h 1505"/>
                <a:gd name="T62" fmla="*/ 1280 w 2176"/>
                <a:gd name="T63" fmla="*/ 1185 h 1505"/>
                <a:gd name="T64" fmla="*/ 1155 w 2176"/>
                <a:gd name="T65" fmla="*/ 915 h 1505"/>
                <a:gd name="T66" fmla="*/ 1030 w 2176"/>
                <a:gd name="T67" fmla="*/ 545 h 1505"/>
                <a:gd name="T68" fmla="*/ 905 w 2176"/>
                <a:gd name="T69" fmla="*/ 222 h 1505"/>
                <a:gd name="T70" fmla="*/ 804 w 2176"/>
                <a:gd name="T71" fmla="*/ 0 h 1505"/>
                <a:gd name="T72" fmla="*/ 768 w 2176"/>
                <a:gd name="T73" fmla="*/ 0 h 1505"/>
                <a:gd name="T74" fmla="*/ 923 w 2176"/>
                <a:gd name="T75" fmla="*/ 359 h 1505"/>
                <a:gd name="T76" fmla="*/ 1054 w 2176"/>
                <a:gd name="T77" fmla="*/ 777 h 1505"/>
                <a:gd name="T78" fmla="*/ 1054 w 2176"/>
                <a:gd name="T79" fmla="*/ 77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E598DE1-82AE-4549-9371-E8A5862227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6 w 813"/>
                <a:gd name="T1" fmla="*/ 569 h 804"/>
                <a:gd name="T2" fmla="*/ 334 w 813"/>
                <a:gd name="T3" fmla="*/ 443 h 804"/>
                <a:gd name="T4" fmla="*/ 656 w 813"/>
                <a:gd name="T5" fmla="*/ 221 h 804"/>
                <a:gd name="T6" fmla="*/ 828 w 813"/>
                <a:gd name="T7" fmla="*/ 0 h 804"/>
                <a:gd name="T8" fmla="*/ 690 w 813"/>
                <a:gd name="T9" fmla="*/ 150 h 804"/>
                <a:gd name="T10" fmla="*/ 149 w 813"/>
                <a:gd name="T11" fmla="*/ 509 h 804"/>
                <a:gd name="T12" fmla="*/ 0 w 813"/>
                <a:gd name="T13" fmla="*/ 742 h 804"/>
                <a:gd name="T14" fmla="*/ 0 w 813"/>
                <a:gd name="T15" fmla="*/ 814 h 804"/>
                <a:gd name="T16" fmla="*/ 166 w 813"/>
                <a:gd name="T17" fmla="*/ 569 h 804"/>
                <a:gd name="T18" fmla="*/ 166 w 813"/>
                <a:gd name="T19" fmla="*/ 569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E483F7F-F57D-4A28-BCEC-1C3724ADAD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70 w 759"/>
                <a:gd name="T1" fmla="*/ 66 h 107"/>
                <a:gd name="T2" fmla="*/ 774 w 759"/>
                <a:gd name="T3" fmla="*/ 0 h 107"/>
                <a:gd name="T4" fmla="*/ 506 w 759"/>
                <a:gd name="T5" fmla="*/ 36 h 107"/>
                <a:gd name="T6" fmla="*/ 143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70 w 759"/>
                <a:gd name="T15" fmla="*/ 66 h 107"/>
                <a:gd name="T16" fmla="*/ 47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1884AF7D-4734-4047-B794-ADB0946E9E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17 w 3169"/>
                <a:gd name="T1" fmla="*/ 244 h 743"/>
                <a:gd name="T2" fmla="*/ 1769 w 3169"/>
                <a:gd name="T3" fmla="*/ 238 h 743"/>
                <a:gd name="T4" fmla="*/ 2132 w 3169"/>
                <a:gd name="T5" fmla="*/ 256 h 743"/>
                <a:gd name="T6" fmla="*/ 2555 w 3169"/>
                <a:gd name="T7" fmla="*/ 238 h 743"/>
                <a:gd name="T8" fmla="*/ 3234 w 3169"/>
                <a:gd name="T9" fmla="*/ 209 h 743"/>
                <a:gd name="T10" fmla="*/ 3180 w 3169"/>
                <a:gd name="T11" fmla="*/ 191 h 743"/>
                <a:gd name="T12" fmla="*/ 2472 w 3169"/>
                <a:gd name="T13" fmla="*/ 226 h 743"/>
                <a:gd name="T14" fmla="*/ 2043 w 3169"/>
                <a:gd name="T15" fmla="*/ 226 h 743"/>
                <a:gd name="T16" fmla="*/ 1489 w 3169"/>
                <a:gd name="T17" fmla="*/ 191 h 743"/>
                <a:gd name="T18" fmla="*/ 1573 w 3169"/>
                <a:gd name="T19" fmla="*/ 168 h 743"/>
                <a:gd name="T20" fmla="*/ 2079 w 3169"/>
                <a:gd name="T21" fmla="*/ 0 h 743"/>
                <a:gd name="T22" fmla="*/ 2001 w 3169"/>
                <a:gd name="T23" fmla="*/ 24 h 743"/>
                <a:gd name="T24" fmla="*/ 1876 w 3169"/>
                <a:gd name="T25" fmla="*/ 66 h 743"/>
                <a:gd name="T26" fmla="*/ 1637 w 3169"/>
                <a:gd name="T27" fmla="*/ 138 h 743"/>
                <a:gd name="T28" fmla="*/ 1368 w 3169"/>
                <a:gd name="T29" fmla="*/ 203 h 743"/>
                <a:gd name="T30" fmla="*/ 1293 w 3169"/>
                <a:gd name="T31" fmla="*/ 256 h 743"/>
                <a:gd name="T32" fmla="*/ 780 w 3169"/>
                <a:gd name="T33" fmla="*/ 418 h 743"/>
                <a:gd name="T34" fmla="*/ 340 w 3169"/>
                <a:gd name="T35" fmla="*/ 508 h 743"/>
                <a:gd name="T36" fmla="*/ 0 w 3169"/>
                <a:gd name="T37" fmla="*/ 627 h 743"/>
                <a:gd name="T38" fmla="*/ 304 w 3169"/>
                <a:gd name="T39" fmla="*/ 544 h 743"/>
                <a:gd name="T40" fmla="*/ 750 w 3169"/>
                <a:gd name="T41" fmla="*/ 454 h 743"/>
                <a:gd name="T42" fmla="*/ 1203 w 3169"/>
                <a:gd name="T43" fmla="*/ 316 h 743"/>
                <a:gd name="T44" fmla="*/ 1001 w 3169"/>
                <a:gd name="T45" fmla="*/ 496 h 743"/>
                <a:gd name="T46" fmla="*/ 887 w 3169"/>
                <a:gd name="T47" fmla="*/ 753 h 743"/>
                <a:gd name="T48" fmla="*/ 881 w 3169"/>
                <a:gd name="T49" fmla="*/ 753 h 743"/>
                <a:gd name="T50" fmla="*/ 953 w 3169"/>
                <a:gd name="T51" fmla="*/ 753 h 743"/>
                <a:gd name="T52" fmla="*/ 1042 w 3169"/>
                <a:gd name="T53" fmla="*/ 502 h 743"/>
                <a:gd name="T54" fmla="*/ 1322 w 3169"/>
                <a:gd name="T55" fmla="*/ 286 h 743"/>
                <a:gd name="T56" fmla="*/ 1561 w 3169"/>
                <a:gd name="T57" fmla="*/ 454 h 743"/>
                <a:gd name="T58" fmla="*/ 1805 w 3169"/>
                <a:gd name="T59" fmla="*/ 687 h 743"/>
                <a:gd name="T60" fmla="*/ 1894 w 3169"/>
                <a:gd name="T61" fmla="*/ 753 h 743"/>
                <a:gd name="T62" fmla="*/ 1959 w 3169"/>
                <a:gd name="T63" fmla="*/ 753 h 743"/>
                <a:gd name="T64" fmla="*/ 1727 w 3169"/>
                <a:gd name="T65" fmla="*/ 532 h 743"/>
                <a:gd name="T66" fmla="*/ 1417 w 3169"/>
                <a:gd name="T67" fmla="*/ 244 h 743"/>
                <a:gd name="T68" fmla="*/ 1417 w 3169"/>
                <a:gd name="T69" fmla="*/ 244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DF255C4A-94FC-4413-833D-1B82ACB769A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51FD1393-9A1A-43EC-A4F3-0B9B215E0A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5E0EC9A-9650-4F13-BD40-9AD3680940A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A502DBF-7EA9-458B-9365-0F261A3B26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32EDED1C-F23C-4490-9FED-C950067DE2F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CA1AC9AD-955E-4556-A742-F303159AAC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BD23D79E-9E9F-4C5B-9BF7-2C9EA2D580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D2BD421C-5A74-4482-B219-C15A84F062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5D9F9A-F58D-4247-9720-43DD92DA99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82 w 2153"/>
                <a:gd name="T1" fmla="*/ 861 h 1930"/>
                <a:gd name="T2" fmla="*/ 1977 w 2153"/>
                <a:gd name="T3" fmla="*/ 1029 h 1930"/>
                <a:gd name="T4" fmla="*/ 2096 w 2153"/>
                <a:gd name="T5" fmla="*/ 1178 h 1930"/>
                <a:gd name="T6" fmla="*/ 2162 w 2153"/>
                <a:gd name="T7" fmla="*/ 1261 h 1930"/>
                <a:gd name="T8" fmla="*/ 2198 w 2153"/>
                <a:gd name="T9" fmla="*/ 1309 h 1930"/>
                <a:gd name="T10" fmla="*/ 1929 w 2153"/>
                <a:gd name="T11" fmla="*/ 987 h 1930"/>
                <a:gd name="T12" fmla="*/ 1900 w 2153"/>
                <a:gd name="T13" fmla="*/ 939 h 1930"/>
                <a:gd name="T14" fmla="*/ 1820 w 2153"/>
                <a:gd name="T15" fmla="*/ 1255 h 1930"/>
                <a:gd name="T16" fmla="*/ 1806 w 2153"/>
                <a:gd name="T17" fmla="*/ 1501 h 1930"/>
                <a:gd name="T18" fmla="*/ 1858 w 2153"/>
                <a:gd name="T19" fmla="*/ 1926 h 1930"/>
                <a:gd name="T20" fmla="*/ 1827 w 2153"/>
                <a:gd name="T21" fmla="*/ 1950 h 1930"/>
                <a:gd name="T22" fmla="*/ 1781 w 2153"/>
                <a:gd name="T23" fmla="*/ 1549 h 1930"/>
                <a:gd name="T24" fmla="*/ 1763 w 2153"/>
                <a:gd name="T25" fmla="*/ 1303 h 1930"/>
                <a:gd name="T26" fmla="*/ 1799 w 2153"/>
                <a:gd name="T27" fmla="*/ 1095 h 1930"/>
                <a:gd name="T28" fmla="*/ 1806 w 2153"/>
                <a:gd name="T29" fmla="*/ 885 h 1930"/>
                <a:gd name="T30" fmla="*/ 1293 w 2153"/>
                <a:gd name="T31" fmla="*/ 1017 h 1930"/>
                <a:gd name="T32" fmla="*/ 840 w 2153"/>
                <a:gd name="T33" fmla="*/ 1142 h 1930"/>
                <a:gd name="T34" fmla="*/ 328 w 2153"/>
                <a:gd name="T35" fmla="*/ 1327 h 1930"/>
                <a:gd name="T36" fmla="*/ 18 w 2153"/>
                <a:gd name="T37" fmla="*/ 1435 h 1930"/>
                <a:gd name="T38" fmla="*/ 316 w 2153"/>
                <a:gd name="T39" fmla="*/ 1297 h 1930"/>
                <a:gd name="T40" fmla="*/ 697 w 2153"/>
                <a:gd name="T41" fmla="*/ 1154 h 1930"/>
                <a:gd name="T42" fmla="*/ 1042 w 2153"/>
                <a:gd name="T43" fmla="*/ 1047 h 1930"/>
                <a:gd name="T44" fmla="*/ 1441 w 2153"/>
                <a:gd name="T45" fmla="*/ 939 h 1930"/>
                <a:gd name="T46" fmla="*/ 1727 w 2153"/>
                <a:gd name="T47" fmla="*/ 825 h 1930"/>
                <a:gd name="T48" fmla="*/ 1363 w 2153"/>
                <a:gd name="T49" fmla="*/ 628 h 1930"/>
                <a:gd name="T50" fmla="*/ 881 w 2153"/>
                <a:gd name="T51" fmla="*/ 520 h 1930"/>
                <a:gd name="T52" fmla="*/ 232 w 2153"/>
                <a:gd name="T53" fmla="*/ 161 h 1930"/>
                <a:gd name="T54" fmla="*/ 0 w 2153"/>
                <a:gd name="T55" fmla="*/ 83 h 1930"/>
                <a:gd name="T56" fmla="*/ 334 w 2153"/>
                <a:gd name="T57" fmla="*/ 179 h 1930"/>
                <a:gd name="T58" fmla="*/ 727 w 2153"/>
                <a:gd name="T59" fmla="*/ 388 h 1930"/>
                <a:gd name="T60" fmla="*/ 953 w 2153"/>
                <a:gd name="T61" fmla="*/ 496 h 1930"/>
                <a:gd name="T62" fmla="*/ 1381 w 2153"/>
                <a:gd name="T63" fmla="*/ 598 h 1930"/>
                <a:gd name="T64" fmla="*/ 1685 w 2153"/>
                <a:gd name="T65" fmla="*/ 753 h 1930"/>
                <a:gd name="T66" fmla="*/ 1453 w 2153"/>
                <a:gd name="T67" fmla="*/ 466 h 1930"/>
                <a:gd name="T68" fmla="*/ 1311 w 2153"/>
                <a:gd name="T69" fmla="*/ 191 h 1930"/>
                <a:gd name="T70" fmla="*/ 1179 w 2153"/>
                <a:gd name="T71" fmla="*/ 0 h 1930"/>
                <a:gd name="T72" fmla="*/ 1369 w 2153"/>
                <a:gd name="T73" fmla="*/ 215 h 1930"/>
                <a:gd name="T74" fmla="*/ 1519 w 2153"/>
                <a:gd name="T75" fmla="*/ 490 h 1930"/>
                <a:gd name="T76" fmla="*/ 1781 w 2153"/>
                <a:gd name="T77" fmla="*/ 813 h 1930"/>
                <a:gd name="T78" fmla="*/ 1882 w 2153"/>
                <a:gd name="T79" fmla="*/ 861 h 1930"/>
                <a:gd name="T80" fmla="*/ 1882 w 2153"/>
                <a:gd name="T81" fmla="*/ 86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F701A057-A1DD-4103-B7C2-1D342334B27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2C66737E-32E8-47EF-8772-F15F3B9F2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9AECBF28-EC5A-42B5-9BA5-76F330DF2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76D6D-6F30-4BC8-9AF9-412E80D95E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039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5B852AC4-DF52-4F09-89C1-E22198EE67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647CD7B-D141-40AC-9E9C-BF7BAD73C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23A2084C-E5E2-42C5-9FB0-0BF270A39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253E7-254F-4862-B61B-F5E3DA829A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8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72786DCC-F505-446E-9C6A-ED4207555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6E788852-43C2-4838-BD1F-5E3D93B528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C31CD315-DD74-4FD9-96BB-B755BC3C78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05D20-342C-4913-A8DC-A31FD01EA8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69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4425E52E-1691-4FA6-A12A-BBB6226E2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68B70C4-BAA6-48CE-9C10-69B82BAC8D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C9BE927A-B84E-4E62-A8D4-7E3521183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5FFD6-4168-45BA-87AB-4D20B7543D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711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C9F369DB-420B-4187-A37D-84A02A642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54DC786-60D5-4576-A327-5A9DCFBB46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21476A2D-8047-4C9E-96A9-FE60E9725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900FA-D556-441C-8D86-E0D483D2A6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760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40092079-323B-411D-B454-3FECDCA45E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38FD5E9C-E6D1-4B2C-8D96-94C3F418C6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019E45A9-E1C3-4B8D-BB0A-CD71FA326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3DFC2-EDD1-4B44-BC1C-324B9FD5A9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915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B6FD2D27-DCFF-47F5-BAC9-A2345E0A08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290CB4F9-96DE-40B1-864B-39819CF83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CA2F026A-5A45-4A80-93BD-5C8096C1F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ACA3A3-5157-4713-96DD-DBBF99CC1E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66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3FBED4D7-17F0-4A2B-8144-702A54FFD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28DBD084-6826-44B6-94F0-95319C415A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C4A46DB-ACC9-445D-B0F6-74568F964E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65B9F-5062-440D-AC5E-581B4EF80A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028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B79AD79D-2046-47F5-91DB-B366A9183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92B6A1F5-3B16-423C-AECB-7E4403101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A7E66017-F6E3-4666-90E2-D056F93C3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3896B-1EAA-453C-8D04-7A6A953197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092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E2E38D99-E9D7-4C76-9A45-335ECF2C1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F064AC53-92C8-4F90-A6E9-A9F597C57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A3AA9F6A-D7BA-4EF3-B27F-C078EC19E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11A73-686A-4855-8679-C8BF965CB5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418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EB642CE2-E51E-4A48-95E4-9594F2483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2362EF6D-E16C-40F5-B4D5-5183A7DDC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6A316EBA-75C1-48D5-8FD4-801CB9748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B8EAB9-18A2-42F0-9F84-37C0387D35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547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8A4E617-07E5-41A8-A26D-11192540B10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>
              <a:extLst>
                <a:ext uri="{FF2B5EF4-FFF2-40B4-BE49-F238E27FC236}">
                  <a16:creationId xmlns:a16="http://schemas.microsoft.com/office/drawing/2014/main" id="{7D1145C4-839C-4028-9A4A-5582900508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45C34E84-C2BB-449A-809E-F3F2451B7BE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65 w 2123"/>
                <a:gd name="T1" fmla="*/ 789 h 1696"/>
                <a:gd name="T2" fmla="*/ 529 w 2123"/>
                <a:gd name="T3" fmla="*/ 517 h 1696"/>
                <a:gd name="T4" fmla="*/ 655 w 2123"/>
                <a:gd name="T5" fmla="*/ 300 h 1696"/>
                <a:gd name="T6" fmla="*/ 902 w 2123"/>
                <a:gd name="T7" fmla="*/ 445 h 1696"/>
                <a:gd name="T8" fmla="*/ 1184 w 2123"/>
                <a:gd name="T9" fmla="*/ 657 h 1696"/>
                <a:gd name="T10" fmla="*/ 1443 w 2123"/>
                <a:gd name="T11" fmla="*/ 839 h 1696"/>
                <a:gd name="T12" fmla="*/ 1755 w 2123"/>
                <a:gd name="T13" fmla="*/ 1029 h 1696"/>
                <a:gd name="T14" fmla="*/ 1833 w 2123"/>
                <a:gd name="T15" fmla="*/ 1069 h 1696"/>
                <a:gd name="T16" fmla="*/ 1790 w 2123"/>
                <a:gd name="T17" fmla="*/ 1025 h 1696"/>
                <a:gd name="T18" fmla="*/ 1376 w 2123"/>
                <a:gd name="T19" fmla="*/ 758 h 1696"/>
                <a:gd name="T20" fmla="*/ 1058 w 2123"/>
                <a:gd name="T21" fmla="*/ 517 h 1696"/>
                <a:gd name="T22" fmla="*/ 703 w 2123"/>
                <a:gd name="T23" fmla="*/ 249 h 1696"/>
                <a:gd name="T24" fmla="*/ 974 w 2123"/>
                <a:gd name="T25" fmla="*/ 235 h 1696"/>
                <a:gd name="T26" fmla="*/ 1251 w 2123"/>
                <a:gd name="T27" fmla="*/ 240 h 1696"/>
                <a:gd name="T28" fmla="*/ 1574 w 2123"/>
                <a:gd name="T29" fmla="*/ 203 h 1696"/>
                <a:gd name="T30" fmla="*/ 2068 w 2123"/>
                <a:gd name="T31" fmla="*/ 148 h 1696"/>
                <a:gd name="T32" fmla="*/ 2020 w 2123"/>
                <a:gd name="T33" fmla="*/ 131 h 1696"/>
                <a:gd name="T34" fmla="*/ 1503 w 2123"/>
                <a:gd name="T35" fmla="*/ 195 h 1696"/>
                <a:gd name="T36" fmla="*/ 1178 w 2123"/>
                <a:gd name="T37" fmla="*/ 208 h 1696"/>
                <a:gd name="T38" fmla="*/ 739 w 2123"/>
                <a:gd name="T39" fmla="*/ 195 h 1696"/>
                <a:gd name="T40" fmla="*/ 799 w 2123"/>
                <a:gd name="T41" fmla="*/ 172 h 1696"/>
                <a:gd name="T42" fmla="*/ 1112 w 2123"/>
                <a:gd name="T43" fmla="*/ 0 h 1696"/>
                <a:gd name="T44" fmla="*/ 1058 w 2123"/>
                <a:gd name="T45" fmla="*/ 23 h 1696"/>
                <a:gd name="T46" fmla="*/ 985 w 2123"/>
                <a:gd name="T47" fmla="*/ 63 h 1696"/>
                <a:gd name="T48" fmla="*/ 835 w 2123"/>
                <a:gd name="T49" fmla="*/ 145 h 1696"/>
                <a:gd name="T50" fmla="*/ 655 w 2123"/>
                <a:gd name="T51" fmla="*/ 213 h 1696"/>
                <a:gd name="T52" fmla="*/ 619 w 2123"/>
                <a:gd name="T53" fmla="*/ 272 h 1696"/>
                <a:gd name="T54" fmla="*/ 295 w 2123"/>
                <a:gd name="T55" fmla="*/ 445 h 1696"/>
                <a:gd name="T56" fmla="*/ 0 w 2123"/>
                <a:gd name="T57" fmla="*/ 549 h 1696"/>
                <a:gd name="T58" fmla="*/ 0 w 2123"/>
                <a:gd name="T59" fmla="*/ 553 h 1696"/>
                <a:gd name="T60" fmla="*/ 0 w 2123"/>
                <a:gd name="T61" fmla="*/ 581 h 1696"/>
                <a:gd name="T62" fmla="*/ 289 w 2123"/>
                <a:gd name="T63" fmla="*/ 480 h 1696"/>
                <a:gd name="T64" fmla="*/ 577 w 2123"/>
                <a:gd name="T65" fmla="*/ 326 h 1696"/>
                <a:gd name="T66" fmla="*/ 493 w 2123"/>
                <a:gd name="T67" fmla="*/ 508 h 1696"/>
                <a:gd name="T68" fmla="*/ 511 w 2123"/>
                <a:gd name="T69" fmla="*/ 753 h 1696"/>
                <a:gd name="T70" fmla="*/ 450 w 2123"/>
                <a:gd name="T71" fmla="*/ 883 h 1696"/>
                <a:gd name="T72" fmla="*/ 319 w 2123"/>
                <a:gd name="T73" fmla="*/ 1120 h 1696"/>
                <a:gd name="T74" fmla="*/ 313 w 2123"/>
                <a:gd name="T75" fmla="*/ 1283 h 1696"/>
                <a:gd name="T76" fmla="*/ 319 w 2123"/>
                <a:gd name="T77" fmla="*/ 1283 h 1696"/>
                <a:gd name="T78" fmla="*/ 337 w 2123"/>
                <a:gd name="T79" fmla="*/ 1175 h 1696"/>
                <a:gd name="T80" fmla="*/ 565 w 2123"/>
                <a:gd name="T81" fmla="*/ 789 h 1696"/>
                <a:gd name="T82" fmla="*/ 565 w 2123"/>
                <a:gd name="T83" fmla="*/ 789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EFBBE88F-0FB2-42AA-BE8D-31B16D49CB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E624336A-FDDC-47BC-B61F-FF5AFA3A9F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8 w 969"/>
                <a:gd name="T1" fmla="*/ 1201 h 1192"/>
                <a:gd name="T2" fmla="*/ 500 w 969"/>
                <a:gd name="T3" fmla="*/ 1207 h 1192"/>
                <a:gd name="T4" fmla="*/ 590 w 969"/>
                <a:gd name="T5" fmla="*/ 1165 h 1192"/>
                <a:gd name="T6" fmla="*/ 828 w 969"/>
                <a:gd name="T7" fmla="*/ 1100 h 1192"/>
                <a:gd name="T8" fmla="*/ 953 w 969"/>
                <a:gd name="T9" fmla="*/ 1070 h 1192"/>
                <a:gd name="T10" fmla="*/ 774 w 969"/>
                <a:gd name="T11" fmla="*/ 1001 h 1192"/>
                <a:gd name="T12" fmla="*/ 566 w 969"/>
                <a:gd name="T13" fmla="*/ 963 h 1192"/>
                <a:gd name="T14" fmla="*/ 202 w 969"/>
                <a:gd name="T15" fmla="*/ 981 h 1192"/>
                <a:gd name="T16" fmla="*/ 304 w 969"/>
                <a:gd name="T17" fmla="*/ 903 h 1192"/>
                <a:gd name="T18" fmla="*/ 506 w 969"/>
                <a:gd name="T19" fmla="*/ 813 h 1192"/>
                <a:gd name="T20" fmla="*/ 709 w 969"/>
                <a:gd name="T21" fmla="*/ 681 h 1192"/>
                <a:gd name="T22" fmla="*/ 715 w 969"/>
                <a:gd name="T23" fmla="*/ 681 h 1192"/>
                <a:gd name="T24" fmla="*/ 727 w 969"/>
                <a:gd name="T25" fmla="*/ 675 h 1192"/>
                <a:gd name="T26" fmla="*/ 768 w 969"/>
                <a:gd name="T27" fmla="*/ 657 h 1192"/>
                <a:gd name="T28" fmla="*/ 792 w 969"/>
                <a:gd name="T29" fmla="*/ 651 h 1192"/>
                <a:gd name="T30" fmla="*/ 804 w 969"/>
                <a:gd name="T31" fmla="*/ 639 h 1192"/>
                <a:gd name="T32" fmla="*/ 810 w 969"/>
                <a:gd name="T33" fmla="*/ 627 h 1192"/>
                <a:gd name="T34" fmla="*/ 804 w 969"/>
                <a:gd name="T35" fmla="*/ 621 h 1192"/>
                <a:gd name="T36" fmla="*/ 798 w 969"/>
                <a:gd name="T37" fmla="*/ 609 h 1192"/>
                <a:gd name="T38" fmla="*/ 798 w 969"/>
                <a:gd name="T39" fmla="*/ 580 h 1192"/>
                <a:gd name="T40" fmla="*/ 810 w 969"/>
                <a:gd name="T41" fmla="*/ 550 h 1192"/>
                <a:gd name="T42" fmla="*/ 822 w 969"/>
                <a:gd name="T43" fmla="*/ 520 h 1192"/>
                <a:gd name="T44" fmla="*/ 840 w 969"/>
                <a:gd name="T45" fmla="*/ 490 h 1192"/>
                <a:gd name="T46" fmla="*/ 853 w 969"/>
                <a:gd name="T47" fmla="*/ 460 h 1192"/>
                <a:gd name="T48" fmla="*/ 861 w 969"/>
                <a:gd name="T49" fmla="*/ 442 h 1192"/>
                <a:gd name="T50" fmla="*/ 869 w 969"/>
                <a:gd name="T51" fmla="*/ 436 h 1192"/>
                <a:gd name="T52" fmla="*/ 869 w 969"/>
                <a:gd name="T53" fmla="*/ 352 h 1192"/>
                <a:gd name="T54" fmla="*/ 869 w 969"/>
                <a:gd name="T55" fmla="*/ 346 h 1192"/>
                <a:gd name="T56" fmla="*/ 875 w 969"/>
                <a:gd name="T57" fmla="*/ 340 h 1192"/>
                <a:gd name="T58" fmla="*/ 893 w 969"/>
                <a:gd name="T59" fmla="*/ 310 h 1192"/>
                <a:gd name="T60" fmla="*/ 905 w 969"/>
                <a:gd name="T61" fmla="*/ 274 h 1192"/>
                <a:gd name="T62" fmla="*/ 917 w 969"/>
                <a:gd name="T63" fmla="*/ 244 h 1192"/>
                <a:gd name="T64" fmla="*/ 923 w 969"/>
                <a:gd name="T65" fmla="*/ 232 h 1192"/>
                <a:gd name="T66" fmla="*/ 929 w 969"/>
                <a:gd name="T67" fmla="*/ 220 h 1192"/>
                <a:gd name="T68" fmla="*/ 947 w 969"/>
                <a:gd name="T69" fmla="*/ 173 h 1192"/>
                <a:gd name="T70" fmla="*/ 965 w 969"/>
                <a:gd name="T71" fmla="*/ 137 h 1192"/>
                <a:gd name="T72" fmla="*/ 971 w 969"/>
                <a:gd name="T73" fmla="*/ 125 h 1192"/>
                <a:gd name="T74" fmla="*/ 971 w 969"/>
                <a:gd name="T75" fmla="*/ 119 h 1192"/>
                <a:gd name="T76" fmla="*/ 989 w 969"/>
                <a:gd name="T77" fmla="*/ 0 h 1192"/>
                <a:gd name="T78" fmla="*/ 965 w 969"/>
                <a:gd name="T79" fmla="*/ 47 h 1192"/>
                <a:gd name="T80" fmla="*/ 798 w 969"/>
                <a:gd name="T81" fmla="*/ 113 h 1192"/>
                <a:gd name="T82" fmla="*/ 721 w 969"/>
                <a:gd name="T83" fmla="*/ 161 h 1192"/>
                <a:gd name="T84" fmla="*/ 470 w 969"/>
                <a:gd name="T85" fmla="*/ 238 h 1192"/>
                <a:gd name="T86" fmla="*/ 286 w 969"/>
                <a:gd name="T87" fmla="*/ 292 h 1192"/>
                <a:gd name="T88" fmla="*/ 178 w 969"/>
                <a:gd name="T89" fmla="*/ 298 h 1192"/>
                <a:gd name="T90" fmla="*/ 12 w 969"/>
                <a:gd name="T91" fmla="*/ 490 h 1192"/>
                <a:gd name="T92" fmla="*/ 0 w 969"/>
                <a:gd name="T93" fmla="*/ 514 h 1192"/>
                <a:gd name="T94" fmla="*/ 0 w 969"/>
                <a:gd name="T95" fmla="*/ 1201 h 1192"/>
                <a:gd name="T96" fmla="*/ 96 w 969"/>
                <a:gd name="T97" fmla="*/ 1195 h 1192"/>
                <a:gd name="T98" fmla="*/ 328 w 969"/>
                <a:gd name="T99" fmla="*/ 1201 h 1192"/>
                <a:gd name="T100" fmla="*/ 328 w 969"/>
                <a:gd name="T101" fmla="*/ 1201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F1F3AFB1-CE7E-4437-AD9D-50FBA742EC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D020CE4C-F6D5-49F6-8BF3-58C4CB3F78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54 w 2176"/>
                <a:gd name="T1" fmla="*/ 777 h 1505"/>
                <a:gd name="T2" fmla="*/ 1215 w 2176"/>
                <a:gd name="T3" fmla="*/ 1245 h 1505"/>
                <a:gd name="T4" fmla="*/ 976 w 2176"/>
                <a:gd name="T5" fmla="*/ 1203 h 1505"/>
                <a:gd name="T6" fmla="*/ 738 w 2176"/>
                <a:gd name="T7" fmla="*/ 1137 h 1505"/>
                <a:gd name="T8" fmla="*/ 452 w 2176"/>
                <a:gd name="T9" fmla="*/ 1119 h 1505"/>
                <a:gd name="T10" fmla="*/ 0 w 2176"/>
                <a:gd name="T11" fmla="*/ 1089 h 1505"/>
                <a:gd name="T12" fmla="*/ 30 w 2176"/>
                <a:gd name="T13" fmla="*/ 1125 h 1505"/>
                <a:gd name="T14" fmla="*/ 506 w 2176"/>
                <a:gd name="T15" fmla="*/ 1143 h 1505"/>
                <a:gd name="T16" fmla="*/ 792 w 2176"/>
                <a:gd name="T17" fmla="*/ 1197 h 1505"/>
                <a:gd name="T18" fmla="*/ 1155 w 2176"/>
                <a:gd name="T19" fmla="*/ 1316 h 1505"/>
                <a:gd name="T20" fmla="*/ 1090 w 2176"/>
                <a:gd name="T21" fmla="*/ 1334 h 1505"/>
                <a:gd name="T22" fmla="*/ 726 w 2176"/>
                <a:gd name="T23" fmla="*/ 1520 h 1505"/>
                <a:gd name="T24" fmla="*/ 780 w 2176"/>
                <a:gd name="T25" fmla="*/ 1496 h 1505"/>
                <a:gd name="T26" fmla="*/ 881 w 2176"/>
                <a:gd name="T27" fmla="*/ 1454 h 1505"/>
                <a:gd name="T28" fmla="*/ 1042 w 2176"/>
                <a:gd name="T29" fmla="*/ 1370 h 1505"/>
                <a:gd name="T30" fmla="*/ 1239 w 2176"/>
                <a:gd name="T31" fmla="*/ 1310 h 1505"/>
                <a:gd name="T32" fmla="*/ 1292 w 2176"/>
                <a:gd name="T33" fmla="*/ 1233 h 1505"/>
                <a:gd name="T34" fmla="*/ 1667 w 2176"/>
                <a:gd name="T35" fmla="*/ 1053 h 1505"/>
                <a:gd name="T36" fmla="*/ 1971 w 2176"/>
                <a:gd name="T37" fmla="*/ 963 h 1505"/>
                <a:gd name="T38" fmla="*/ 2221 w 2176"/>
                <a:gd name="T39" fmla="*/ 831 h 1505"/>
                <a:gd name="T40" fmla="*/ 2001 w 2176"/>
                <a:gd name="T41" fmla="*/ 921 h 1505"/>
                <a:gd name="T42" fmla="*/ 1691 w 2176"/>
                <a:gd name="T43" fmla="*/ 999 h 1505"/>
                <a:gd name="T44" fmla="*/ 1369 w 2176"/>
                <a:gd name="T45" fmla="*/ 1161 h 1505"/>
                <a:gd name="T46" fmla="*/ 1531 w 2176"/>
                <a:gd name="T47" fmla="*/ 915 h 1505"/>
                <a:gd name="T48" fmla="*/ 1655 w 2176"/>
                <a:gd name="T49" fmla="*/ 550 h 1505"/>
                <a:gd name="T50" fmla="*/ 1775 w 2176"/>
                <a:gd name="T51" fmla="*/ 377 h 1505"/>
                <a:gd name="T52" fmla="*/ 2019 w 2176"/>
                <a:gd name="T53" fmla="*/ 60 h 1505"/>
                <a:gd name="T54" fmla="*/ 2043 w 2176"/>
                <a:gd name="T55" fmla="*/ 0 h 1505"/>
                <a:gd name="T56" fmla="*/ 2013 w 2176"/>
                <a:gd name="T57" fmla="*/ 0 h 1505"/>
                <a:gd name="T58" fmla="*/ 1631 w 2176"/>
                <a:gd name="T59" fmla="*/ 485 h 1505"/>
                <a:gd name="T60" fmla="*/ 1507 w 2176"/>
                <a:gd name="T61" fmla="*/ 897 h 1505"/>
                <a:gd name="T62" fmla="*/ 1280 w 2176"/>
                <a:gd name="T63" fmla="*/ 1185 h 1505"/>
                <a:gd name="T64" fmla="*/ 1155 w 2176"/>
                <a:gd name="T65" fmla="*/ 915 h 1505"/>
                <a:gd name="T66" fmla="*/ 1030 w 2176"/>
                <a:gd name="T67" fmla="*/ 545 h 1505"/>
                <a:gd name="T68" fmla="*/ 905 w 2176"/>
                <a:gd name="T69" fmla="*/ 222 h 1505"/>
                <a:gd name="T70" fmla="*/ 804 w 2176"/>
                <a:gd name="T71" fmla="*/ 0 h 1505"/>
                <a:gd name="T72" fmla="*/ 768 w 2176"/>
                <a:gd name="T73" fmla="*/ 0 h 1505"/>
                <a:gd name="T74" fmla="*/ 923 w 2176"/>
                <a:gd name="T75" fmla="*/ 359 h 1505"/>
                <a:gd name="T76" fmla="*/ 1054 w 2176"/>
                <a:gd name="T77" fmla="*/ 777 h 1505"/>
                <a:gd name="T78" fmla="*/ 1054 w 2176"/>
                <a:gd name="T79" fmla="*/ 77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4A977442-EED0-4736-A4DE-2BDA72A34D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6 w 813"/>
                <a:gd name="T1" fmla="*/ 569 h 804"/>
                <a:gd name="T2" fmla="*/ 334 w 813"/>
                <a:gd name="T3" fmla="*/ 443 h 804"/>
                <a:gd name="T4" fmla="*/ 656 w 813"/>
                <a:gd name="T5" fmla="*/ 221 h 804"/>
                <a:gd name="T6" fmla="*/ 828 w 813"/>
                <a:gd name="T7" fmla="*/ 0 h 804"/>
                <a:gd name="T8" fmla="*/ 690 w 813"/>
                <a:gd name="T9" fmla="*/ 150 h 804"/>
                <a:gd name="T10" fmla="*/ 149 w 813"/>
                <a:gd name="T11" fmla="*/ 509 h 804"/>
                <a:gd name="T12" fmla="*/ 0 w 813"/>
                <a:gd name="T13" fmla="*/ 742 h 804"/>
                <a:gd name="T14" fmla="*/ 0 w 813"/>
                <a:gd name="T15" fmla="*/ 814 h 804"/>
                <a:gd name="T16" fmla="*/ 166 w 813"/>
                <a:gd name="T17" fmla="*/ 569 h 804"/>
                <a:gd name="T18" fmla="*/ 166 w 813"/>
                <a:gd name="T19" fmla="*/ 569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DE41C57D-EC59-4030-996A-F8C6EFA598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70 w 759"/>
                <a:gd name="T1" fmla="*/ 66 h 107"/>
                <a:gd name="T2" fmla="*/ 774 w 759"/>
                <a:gd name="T3" fmla="*/ 0 h 107"/>
                <a:gd name="T4" fmla="*/ 506 w 759"/>
                <a:gd name="T5" fmla="*/ 36 h 107"/>
                <a:gd name="T6" fmla="*/ 143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70 w 759"/>
                <a:gd name="T15" fmla="*/ 66 h 107"/>
                <a:gd name="T16" fmla="*/ 47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9C729E0D-BD1F-4F75-B4E7-284D630A2C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17 w 3169"/>
                <a:gd name="T1" fmla="*/ 244 h 743"/>
                <a:gd name="T2" fmla="*/ 1769 w 3169"/>
                <a:gd name="T3" fmla="*/ 238 h 743"/>
                <a:gd name="T4" fmla="*/ 2132 w 3169"/>
                <a:gd name="T5" fmla="*/ 256 h 743"/>
                <a:gd name="T6" fmla="*/ 2555 w 3169"/>
                <a:gd name="T7" fmla="*/ 238 h 743"/>
                <a:gd name="T8" fmla="*/ 3234 w 3169"/>
                <a:gd name="T9" fmla="*/ 209 h 743"/>
                <a:gd name="T10" fmla="*/ 3180 w 3169"/>
                <a:gd name="T11" fmla="*/ 191 h 743"/>
                <a:gd name="T12" fmla="*/ 2472 w 3169"/>
                <a:gd name="T13" fmla="*/ 226 h 743"/>
                <a:gd name="T14" fmla="*/ 2043 w 3169"/>
                <a:gd name="T15" fmla="*/ 226 h 743"/>
                <a:gd name="T16" fmla="*/ 1489 w 3169"/>
                <a:gd name="T17" fmla="*/ 191 h 743"/>
                <a:gd name="T18" fmla="*/ 1573 w 3169"/>
                <a:gd name="T19" fmla="*/ 168 h 743"/>
                <a:gd name="T20" fmla="*/ 2079 w 3169"/>
                <a:gd name="T21" fmla="*/ 0 h 743"/>
                <a:gd name="T22" fmla="*/ 2001 w 3169"/>
                <a:gd name="T23" fmla="*/ 24 h 743"/>
                <a:gd name="T24" fmla="*/ 1876 w 3169"/>
                <a:gd name="T25" fmla="*/ 66 h 743"/>
                <a:gd name="T26" fmla="*/ 1637 w 3169"/>
                <a:gd name="T27" fmla="*/ 138 h 743"/>
                <a:gd name="T28" fmla="*/ 1368 w 3169"/>
                <a:gd name="T29" fmla="*/ 203 h 743"/>
                <a:gd name="T30" fmla="*/ 1293 w 3169"/>
                <a:gd name="T31" fmla="*/ 256 h 743"/>
                <a:gd name="T32" fmla="*/ 780 w 3169"/>
                <a:gd name="T33" fmla="*/ 418 h 743"/>
                <a:gd name="T34" fmla="*/ 340 w 3169"/>
                <a:gd name="T35" fmla="*/ 508 h 743"/>
                <a:gd name="T36" fmla="*/ 0 w 3169"/>
                <a:gd name="T37" fmla="*/ 627 h 743"/>
                <a:gd name="T38" fmla="*/ 304 w 3169"/>
                <a:gd name="T39" fmla="*/ 544 h 743"/>
                <a:gd name="T40" fmla="*/ 750 w 3169"/>
                <a:gd name="T41" fmla="*/ 454 h 743"/>
                <a:gd name="T42" fmla="*/ 1203 w 3169"/>
                <a:gd name="T43" fmla="*/ 316 h 743"/>
                <a:gd name="T44" fmla="*/ 1001 w 3169"/>
                <a:gd name="T45" fmla="*/ 496 h 743"/>
                <a:gd name="T46" fmla="*/ 887 w 3169"/>
                <a:gd name="T47" fmla="*/ 753 h 743"/>
                <a:gd name="T48" fmla="*/ 881 w 3169"/>
                <a:gd name="T49" fmla="*/ 753 h 743"/>
                <a:gd name="T50" fmla="*/ 953 w 3169"/>
                <a:gd name="T51" fmla="*/ 753 h 743"/>
                <a:gd name="T52" fmla="*/ 1042 w 3169"/>
                <a:gd name="T53" fmla="*/ 502 h 743"/>
                <a:gd name="T54" fmla="*/ 1322 w 3169"/>
                <a:gd name="T55" fmla="*/ 286 h 743"/>
                <a:gd name="T56" fmla="*/ 1561 w 3169"/>
                <a:gd name="T57" fmla="*/ 454 h 743"/>
                <a:gd name="T58" fmla="*/ 1805 w 3169"/>
                <a:gd name="T59" fmla="*/ 687 h 743"/>
                <a:gd name="T60" fmla="*/ 1894 w 3169"/>
                <a:gd name="T61" fmla="*/ 753 h 743"/>
                <a:gd name="T62" fmla="*/ 1959 w 3169"/>
                <a:gd name="T63" fmla="*/ 753 h 743"/>
                <a:gd name="T64" fmla="*/ 1727 w 3169"/>
                <a:gd name="T65" fmla="*/ 532 h 743"/>
                <a:gd name="T66" fmla="*/ 1417 w 3169"/>
                <a:gd name="T67" fmla="*/ 244 h 743"/>
                <a:gd name="T68" fmla="*/ 1417 w 3169"/>
                <a:gd name="T69" fmla="*/ 244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BD61DF98-544B-4247-8C86-8069408BC53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1D9B14CC-46C2-41A9-BF0C-00F450080EA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7182" name="Freeform 14">
              <a:extLst>
                <a:ext uri="{FF2B5EF4-FFF2-40B4-BE49-F238E27FC236}">
                  <a16:creationId xmlns:a16="http://schemas.microsoft.com/office/drawing/2014/main" id="{1B50BC8B-5BD7-40EA-86B8-596DB3313D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3" name="Freeform 15">
              <a:extLst>
                <a:ext uri="{FF2B5EF4-FFF2-40B4-BE49-F238E27FC236}">
                  <a16:creationId xmlns:a16="http://schemas.microsoft.com/office/drawing/2014/main" id="{5BA1C988-0ECB-41A5-A2D0-0CB765147F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4" name="Freeform 16">
              <a:extLst>
                <a:ext uri="{FF2B5EF4-FFF2-40B4-BE49-F238E27FC236}">
                  <a16:creationId xmlns:a16="http://schemas.microsoft.com/office/drawing/2014/main" id="{21B72367-4528-4416-98A5-DB4F28F8F0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>
              <a:extLst>
                <a:ext uri="{FF2B5EF4-FFF2-40B4-BE49-F238E27FC236}">
                  <a16:creationId xmlns:a16="http://schemas.microsoft.com/office/drawing/2014/main" id="{A47D09D2-B6FF-4D4B-8F17-C74838A784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8">
              <a:extLst>
                <a:ext uri="{FF2B5EF4-FFF2-40B4-BE49-F238E27FC236}">
                  <a16:creationId xmlns:a16="http://schemas.microsoft.com/office/drawing/2014/main" id="{01E1C9F2-8E5E-47B9-AE44-F9C9088E531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19">
              <a:extLst>
                <a:ext uri="{FF2B5EF4-FFF2-40B4-BE49-F238E27FC236}">
                  <a16:creationId xmlns:a16="http://schemas.microsoft.com/office/drawing/2014/main" id="{6EA8235C-34A9-453B-BC7F-C36CFECEE46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20">
              <a:extLst>
                <a:ext uri="{FF2B5EF4-FFF2-40B4-BE49-F238E27FC236}">
                  <a16:creationId xmlns:a16="http://schemas.microsoft.com/office/drawing/2014/main" id="{90DCE5A9-699D-49DD-B212-8B6703958D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82 w 2153"/>
                <a:gd name="T1" fmla="*/ 861 h 1930"/>
                <a:gd name="T2" fmla="*/ 1977 w 2153"/>
                <a:gd name="T3" fmla="*/ 1029 h 1930"/>
                <a:gd name="T4" fmla="*/ 2096 w 2153"/>
                <a:gd name="T5" fmla="*/ 1178 h 1930"/>
                <a:gd name="T6" fmla="*/ 2162 w 2153"/>
                <a:gd name="T7" fmla="*/ 1261 h 1930"/>
                <a:gd name="T8" fmla="*/ 2198 w 2153"/>
                <a:gd name="T9" fmla="*/ 1309 h 1930"/>
                <a:gd name="T10" fmla="*/ 1929 w 2153"/>
                <a:gd name="T11" fmla="*/ 987 h 1930"/>
                <a:gd name="T12" fmla="*/ 1900 w 2153"/>
                <a:gd name="T13" fmla="*/ 939 h 1930"/>
                <a:gd name="T14" fmla="*/ 1820 w 2153"/>
                <a:gd name="T15" fmla="*/ 1255 h 1930"/>
                <a:gd name="T16" fmla="*/ 1806 w 2153"/>
                <a:gd name="T17" fmla="*/ 1501 h 1930"/>
                <a:gd name="T18" fmla="*/ 1858 w 2153"/>
                <a:gd name="T19" fmla="*/ 1926 h 1930"/>
                <a:gd name="T20" fmla="*/ 1827 w 2153"/>
                <a:gd name="T21" fmla="*/ 1950 h 1930"/>
                <a:gd name="T22" fmla="*/ 1781 w 2153"/>
                <a:gd name="T23" fmla="*/ 1549 h 1930"/>
                <a:gd name="T24" fmla="*/ 1763 w 2153"/>
                <a:gd name="T25" fmla="*/ 1303 h 1930"/>
                <a:gd name="T26" fmla="*/ 1799 w 2153"/>
                <a:gd name="T27" fmla="*/ 1095 h 1930"/>
                <a:gd name="T28" fmla="*/ 1806 w 2153"/>
                <a:gd name="T29" fmla="*/ 885 h 1930"/>
                <a:gd name="T30" fmla="*/ 1293 w 2153"/>
                <a:gd name="T31" fmla="*/ 1017 h 1930"/>
                <a:gd name="T32" fmla="*/ 840 w 2153"/>
                <a:gd name="T33" fmla="*/ 1142 h 1930"/>
                <a:gd name="T34" fmla="*/ 328 w 2153"/>
                <a:gd name="T35" fmla="*/ 1327 h 1930"/>
                <a:gd name="T36" fmla="*/ 18 w 2153"/>
                <a:gd name="T37" fmla="*/ 1435 h 1930"/>
                <a:gd name="T38" fmla="*/ 316 w 2153"/>
                <a:gd name="T39" fmla="*/ 1297 h 1930"/>
                <a:gd name="T40" fmla="*/ 697 w 2153"/>
                <a:gd name="T41" fmla="*/ 1154 h 1930"/>
                <a:gd name="T42" fmla="*/ 1042 w 2153"/>
                <a:gd name="T43" fmla="*/ 1047 h 1930"/>
                <a:gd name="T44" fmla="*/ 1441 w 2153"/>
                <a:gd name="T45" fmla="*/ 939 h 1930"/>
                <a:gd name="T46" fmla="*/ 1727 w 2153"/>
                <a:gd name="T47" fmla="*/ 825 h 1930"/>
                <a:gd name="T48" fmla="*/ 1363 w 2153"/>
                <a:gd name="T49" fmla="*/ 628 h 1930"/>
                <a:gd name="T50" fmla="*/ 881 w 2153"/>
                <a:gd name="T51" fmla="*/ 520 h 1930"/>
                <a:gd name="T52" fmla="*/ 232 w 2153"/>
                <a:gd name="T53" fmla="*/ 161 h 1930"/>
                <a:gd name="T54" fmla="*/ 0 w 2153"/>
                <a:gd name="T55" fmla="*/ 83 h 1930"/>
                <a:gd name="T56" fmla="*/ 334 w 2153"/>
                <a:gd name="T57" fmla="*/ 179 h 1930"/>
                <a:gd name="T58" fmla="*/ 727 w 2153"/>
                <a:gd name="T59" fmla="*/ 388 h 1930"/>
                <a:gd name="T60" fmla="*/ 953 w 2153"/>
                <a:gd name="T61" fmla="*/ 496 h 1930"/>
                <a:gd name="T62" fmla="*/ 1381 w 2153"/>
                <a:gd name="T63" fmla="*/ 598 h 1930"/>
                <a:gd name="T64" fmla="*/ 1685 w 2153"/>
                <a:gd name="T65" fmla="*/ 753 h 1930"/>
                <a:gd name="T66" fmla="*/ 1453 w 2153"/>
                <a:gd name="T67" fmla="*/ 466 h 1930"/>
                <a:gd name="T68" fmla="*/ 1311 w 2153"/>
                <a:gd name="T69" fmla="*/ 191 h 1930"/>
                <a:gd name="T70" fmla="*/ 1179 w 2153"/>
                <a:gd name="T71" fmla="*/ 0 h 1930"/>
                <a:gd name="T72" fmla="*/ 1369 w 2153"/>
                <a:gd name="T73" fmla="*/ 215 h 1930"/>
                <a:gd name="T74" fmla="*/ 1519 w 2153"/>
                <a:gd name="T75" fmla="*/ 490 h 1930"/>
                <a:gd name="T76" fmla="*/ 1781 w 2153"/>
                <a:gd name="T77" fmla="*/ 813 h 1930"/>
                <a:gd name="T78" fmla="*/ 1882 w 2153"/>
                <a:gd name="T79" fmla="*/ 861 h 1930"/>
                <a:gd name="T80" fmla="*/ 1882 w 2153"/>
                <a:gd name="T81" fmla="*/ 86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89" name="Rectangle 21">
            <a:extLst>
              <a:ext uri="{FF2B5EF4-FFF2-40B4-BE49-F238E27FC236}">
                <a16:creationId xmlns:a16="http://schemas.microsoft.com/office/drawing/2014/main" id="{BE30E6FB-0B13-4177-B783-4868A993D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190" name="Rectangle 22">
            <a:extLst>
              <a:ext uri="{FF2B5EF4-FFF2-40B4-BE49-F238E27FC236}">
                <a16:creationId xmlns:a16="http://schemas.microsoft.com/office/drawing/2014/main" id="{F8E376A5-A80D-4250-8FDC-1B2CA22771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191" name="Rectangle 23">
            <a:extLst>
              <a:ext uri="{FF2B5EF4-FFF2-40B4-BE49-F238E27FC236}">
                <a16:creationId xmlns:a16="http://schemas.microsoft.com/office/drawing/2014/main" id="{DB807891-5437-4996-B15B-C4FBB5936D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2" name="Rectangle 24">
            <a:extLst>
              <a:ext uri="{FF2B5EF4-FFF2-40B4-BE49-F238E27FC236}">
                <a16:creationId xmlns:a16="http://schemas.microsoft.com/office/drawing/2014/main" id="{40A27420-23FE-4DF5-9953-E2DE7F6AC3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3" name="Rectangle 25">
            <a:extLst>
              <a:ext uri="{FF2B5EF4-FFF2-40B4-BE49-F238E27FC236}">
                <a16:creationId xmlns:a16="http://schemas.microsoft.com/office/drawing/2014/main" id="{0C5E97AA-2AE2-4CC0-83A7-5DF615C183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8CBB493-E277-42B3-A906-4012F3FB298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899B0-813A-4CF4-ACF4-604B81634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Отчет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E3A610-6D83-4F1B-94B8-ADEB7728A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3600" dirty="0"/>
              <a:t>Попечительского совета МБОУ гимназии «Эврика»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3600" dirty="0"/>
              <a:t>о расходовании  попечительских средств</a:t>
            </a:r>
            <a:br>
              <a:rPr lang="ru-RU" sz="3600" dirty="0"/>
            </a:br>
            <a:r>
              <a:rPr lang="ru-RU" sz="3600" dirty="0"/>
              <a:t>         за 2020 -  2021 учебный год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3600" dirty="0"/>
              <a:t>( с 1 июня 2020 – по  31 мая 2021года).</a:t>
            </a:r>
          </a:p>
          <a:p>
            <a:pPr>
              <a:defRPr/>
            </a:pP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B302A-32B6-4ADC-9015-2E1A12DD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>
              <a:defRPr/>
            </a:pPr>
            <a:r>
              <a:rPr lang="ru-RU" dirty="0"/>
              <a:t>Приобретение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432137-09D5-451F-9E65-16CAE07E8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>
              <a:defRPr/>
            </a:pPr>
            <a:r>
              <a:rPr lang="ru-RU" dirty="0"/>
              <a:t>Штора, </a:t>
            </a:r>
            <a:r>
              <a:rPr lang="ru-RU" dirty="0" err="1"/>
              <a:t>ламбрикен</a:t>
            </a:r>
            <a:r>
              <a:rPr lang="ru-RU" dirty="0"/>
              <a:t> – 16000руб.  </a:t>
            </a:r>
            <a:r>
              <a:rPr lang="ru-RU" dirty="0" err="1"/>
              <a:t>каб</a:t>
            </a:r>
            <a:r>
              <a:rPr lang="ru-RU" dirty="0"/>
              <a:t>. </a:t>
            </a:r>
            <a:r>
              <a:rPr lang="ru-RU" dirty="0" err="1"/>
              <a:t>дир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 err="1"/>
              <a:t>Стелажи</a:t>
            </a:r>
            <a:r>
              <a:rPr lang="ru-RU" dirty="0"/>
              <a:t> – 58000 руб. – библиотека</a:t>
            </a:r>
          </a:p>
          <a:p>
            <a:pPr>
              <a:defRPr/>
            </a:pPr>
            <a:r>
              <a:rPr lang="ru-RU" dirty="0"/>
              <a:t>Тепловентилятор – 999 руб. –библиотека</a:t>
            </a:r>
          </a:p>
          <a:p>
            <a:pPr>
              <a:defRPr/>
            </a:pPr>
            <a:r>
              <a:rPr lang="ru-RU" dirty="0"/>
              <a:t>Пылесос -7999 руб.-библиотека</a:t>
            </a:r>
          </a:p>
          <a:p>
            <a:pPr>
              <a:defRPr/>
            </a:pPr>
            <a:r>
              <a:rPr lang="ru-RU" dirty="0"/>
              <a:t>Светильник - 854,68 руб. –</a:t>
            </a:r>
            <a:r>
              <a:rPr lang="ru-RU" dirty="0" err="1"/>
              <a:t>бух.ПС</a:t>
            </a:r>
            <a:endParaRPr lang="ru-RU" dirty="0"/>
          </a:p>
          <a:p>
            <a:pPr>
              <a:defRPr/>
            </a:pPr>
            <a:r>
              <a:rPr lang="ru-RU" dirty="0"/>
              <a:t>Гигрометр – 1440 руб. – столовая</a:t>
            </a:r>
          </a:p>
          <a:p>
            <a:pPr>
              <a:defRPr/>
            </a:pPr>
            <a:r>
              <a:rPr lang="ru-RU" dirty="0"/>
              <a:t>Кондиционер -14900 руб.-.-библиотека</a:t>
            </a:r>
          </a:p>
          <a:p>
            <a:pPr>
              <a:defRPr/>
            </a:pPr>
            <a:r>
              <a:rPr lang="ru-RU" dirty="0"/>
              <a:t>Радиаторы -11236 руб.- </a:t>
            </a:r>
            <a:r>
              <a:rPr lang="ru-RU" dirty="0" err="1"/>
              <a:t>каб</a:t>
            </a:r>
            <a:r>
              <a:rPr lang="ru-RU" dirty="0"/>
              <a:t>. 103</a:t>
            </a:r>
          </a:p>
          <a:p>
            <a:pPr>
              <a:defRPr/>
            </a:pPr>
            <a:r>
              <a:rPr lang="ru-RU" dirty="0"/>
              <a:t>Стойка для телевизора -6815 руб. –</a:t>
            </a:r>
            <a:r>
              <a:rPr lang="ru-RU" dirty="0" err="1"/>
              <a:t>каб</a:t>
            </a:r>
            <a:r>
              <a:rPr lang="ru-RU" dirty="0"/>
              <a:t>. </a:t>
            </a:r>
            <a:r>
              <a:rPr lang="ru-RU" dirty="0" err="1"/>
              <a:t>дир</a:t>
            </a:r>
            <a:r>
              <a:rPr lang="ru-RU" dirty="0"/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15EA2-C629-478D-9F85-C574CAF7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dirty="0"/>
              <a:t>Хозяйственные расходы</a:t>
            </a:r>
            <a:br>
              <a:rPr lang="ru-RU" sz="4000" dirty="0"/>
            </a:br>
            <a:r>
              <a:rPr lang="ru-RU" sz="4000" dirty="0"/>
              <a:t> по смете:  338,07 тыс.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780ED-B0FD-48EE-8B7B-BE119584D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>
              <a:defRPr/>
            </a:pPr>
            <a:r>
              <a:rPr lang="ru-RU" dirty="0"/>
              <a:t>Израсходовано: </a:t>
            </a:r>
          </a:p>
          <a:p>
            <a:pPr>
              <a:defRPr/>
            </a:pPr>
            <a:r>
              <a:rPr lang="ru-RU" dirty="0"/>
              <a:t>в </a:t>
            </a:r>
            <a:r>
              <a:rPr lang="ru-RU" dirty="0" err="1"/>
              <a:t>т.ч</a:t>
            </a:r>
            <a:r>
              <a:rPr lang="ru-RU" dirty="0"/>
              <a:t>. моющие, чистящие –35.31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 ветошь, хоз. и  </a:t>
            </a:r>
            <a:r>
              <a:rPr lang="ru-RU" dirty="0" err="1"/>
              <a:t>уб</a:t>
            </a:r>
            <a:r>
              <a:rPr lang="ru-RU" dirty="0"/>
              <a:t>. </a:t>
            </a:r>
            <a:r>
              <a:rPr lang="ru-RU" dirty="0" err="1"/>
              <a:t>инвен</a:t>
            </a:r>
            <a:r>
              <a:rPr lang="ru-RU" dirty="0"/>
              <a:t>. -41.66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 </a:t>
            </a:r>
            <a:r>
              <a:rPr lang="ru-RU" dirty="0" err="1"/>
              <a:t>дезинфикцир.средства</a:t>
            </a:r>
            <a:r>
              <a:rPr lang="ru-RU" dirty="0"/>
              <a:t> – 20.68 тыс. руб.</a:t>
            </a:r>
          </a:p>
          <a:p>
            <a:pPr>
              <a:defRPr/>
            </a:pPr>
            <a:r>
              <a:rPr lang="ru-RU" dirty="0"/>
              <a:t>столовая(посуда, инвентарь) – 125.57 т. р.</a:t>
            </a:r>
          </a:p>
          <a:p>
            <a:pPr>
              <a:defRPr/>
            </a:pPr>
            <a:r>
              <a:rPr lang="ru-RU" dirty="0"/>
              <a:t> содержание автотранспорта- 59.82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 приобретение медикаментов -0,60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 медосмотр сотрудников – 48.73,00тыс.р.</a:t>
            </a:r>
          </a:p>
          <a:p>
            <a:pPr>
              <a:defRPr/>
            </a:pPr>
            <a:r>
              <a:rPr lang="ru-RU" dirty="0"/>
              <a:t> спецодежда – 0, 7 тыс. руб.</a:t>
            </a:r>
          </a:p>
          <a:p>
            <a:pPr>
              <a:defRPr/>
            </a:pPr>
            <a:r>
              <a:rPr lang="ru-RU" dirty="0"/>
              <a:t> вода – 5.00тыс. руб.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9E26C-EB2C-41F5-B8A1-3036AB1A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 Обеспечение учебного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EBE296-7EF8-496B-A641-9CB9C4CAC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Всего 89,59 тыс. руб</a:t>
            </a:r>
            <a:r>
              <a:rPr lang="ru-RU" dirty="0"/>
              <a:t>., в том числе:</a:t>
            </a:r>
          </a:p>
          <a:p>
            <a:pPr>
              <a:defRPr/>
            </a:pPr>
            <a:r>
              <a:rPr lang="ru-RU" dirty="0"/>
              <a:t> развивающие игры -31,88 тыс. руб.</a:t>
            </a:r>
          </a:p>
          <a:p>
            <a:pPr>
              <a:defRPr/>
            </a:pPr>
            <a:r>
              <a:rPr lang="ru-RU" dirty="0"/>
              <a:t> кружковая работа -2.51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 оформление гимназии – 14.89 тыс. руб.</a:t>
            </a:r>
          </a:p>
          <a:p>
            <a:pPr>
              <a:defRPr/>
            </a:pPr>
            <a:r>
              <a:rPr lang="ru-RU" dirty="0"/>
              <a:t> подписка на газеты, журналы -37.68т.р.</a:t>
            </a:r>
          </a:p>
          <a:p>
            <a:pPr>
              <a:defRPr/>
            </a:pPr>
            <a:r>
              <a:rPr lang="ru-RU" dirty="0"/>
              <a:t>Грамоты – 2.63 т. р.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D89ED8-246C-45B9-9912-2A58F8F3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222885-2DFA-4957-A58D-337B5365D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Стипендии      - 173.05 тыс. руб.</a:t>
            </a:r>
          </a:p>
          <a:p>
            <a:pPr>
              <a:defRPr/>
            </a:pPr>
            <a:endParaRPr lang="ru-RU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Печатная продукция   36.55 тыс. руб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Спортивные мероприятия -  всего 85.47 т. р.</a:t>
            </a:r>
          </a:p>
          <a:p>
            <a:pPr>
              <a:defRPr/>
            </a:pPr>
            <a:r>
              <a:rPr lang="ru-RU" dirty="0"/>
              <a:t>в том числе:</a:t>
            </a:r>
          </a:p>
          <a:p>
            <a:pPr>
              <a:defRPr/>
            </a:pPr>
            <a:r>
              <a:rPr lang="ru-RU" dirty="0"/>
              <a:t>спортинвентарь -       58.17 тыс. руб.</a:t>
            </a:r>
          </a:p>
          <a:p>
            <a:pPr>
              <a:defRPr/>
            </a:pPr>
            <a:r>
              <a:rPr lang="ru-RU" dirty="0"/>
              <a:t>спортивная форма   -  27.30тыс. руб.</a:t>
            </a:r>
          </a:p>
          <a:p>
            <a:pPr>
              <a:defRPr/>
            </a:pPr>
            <a:r>
              <a:rPr lang="ru-RU" dirty="0"/>
              <a:t>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2A9DE-495A-4595-8FFE-1A4FD1000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Повышение квалификации кадров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AB8B7A-3835-4F77-A069-568B280F1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Всего:   360.21 тыс. руб.</a:t>
            </a:r>
          </a:p>
          <a:p>
            <a:pPr>
              <a:defRPr/>
            </a:pPr>
            <a:r>
              <a:rPr lang="ru-RU" dirty="0"/>
              <a:t>в том числе:</a:t>
            </a:r>
          </a:p>
          <a:p>
            <a:pPr>
              <a:defRPr/>
            </a:pPr>
            <a:r>
              <a:rPr lang="ru-RU" dirty="0"/>
              <a:t> курсы повышения квалификации172,63т.р.</a:t>
            </a:r>
          </a:p>
          <a:p>
            <a:pPr>
              <a:defRPr/>
            </a:pPr>
            <a:r>
              <a:rPr lang="ru-RU" dirty="0"/>
              <a:t> творческие командировки –96,73 тыс. руб.</a:t>
            </a:r>
          </a:p>
          <a:p>
            <a:pPr>
              <a:defRPr/>
            </a:pPr>
            <a:r>
              <a:rPr lang="ru-RU" dirty="0"/>
              <a:t> конкурсы учащихся и педагогов–90.95 тыс. руб.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1C7B0-616D-4B5D-BF9E-648966A88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 Курсы повышения квалификации (</a:t>
            </a:r>
            <a:r>
              <a:rPr lang="ru-RU" sz="3200" dirty="0"/>
              <a:t>расшифровка)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7301EA-441A-40EB-A3AF-3D9325EF6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Мирошниченко И.Н. -3990 руб.</a:t>
            </a:r>
          </a:p>
          <a:p>
            <a:pPr>
              <a:defRPr/>
            </a:pPr>
            <a:r>
              <a:rPr lang="ru-RU" dirty="0" err="1"/>
              <a:t>Воинова</a:t>
            </a:r>
            <a:r>
              <a:rPr lang="ru-RU" dirty="0"/>
              <a:t> О.В. -3625 руб.</a:t>
            </a:r>
          </a:p>
          <a:p>
            <a:pPr>
              <a:defRPr/>
            </a:pPr>
            <a:r>
              <a:rPr lang="ru-RU" dirty="0"/>
              <a:t>Горяева Т.В.- 4630 руб.</a:t>
            </a:r>
          </a:p>
          <a:p>
            <a:pPr>
              <a:defRPr/>
            </a:pPr>
            <a:r>
              <a:rPr lang="ru-RU" dirty="0"/>
              <a:t>Попова Е.В. -  37 972 руб.</a:t>
            </a:r>
          </a:p>
          <a:p>
            <a:pPr>
              <a:defRPr/>
            </a:pPr>
            <a:r>
              <a:rPr lang="ru-RU" dirty="0"/>
              <a:t>Филимонова Н.В. – 36412 руб.</a:t>
            </a:r>
          </a:p>
          <a:p>
            <a:pPr>
              <a:defRPr/>
            </a:pPr>
            <a:r>
              <a:rPr lang="ru-RU" dirty="0"/>
              <a:t>Институт развития образования г. Казани -86 000 руб. ( обучение </a:t>
            </a:r>
            <a:r>
              <a:rPr lang="ru-RU" dirty="0" err="1"/>
              <a:t>педколлектива</a:t>
            </a:r>
            <a:r>
              <a:rPr lang="ru-RU" dirty="0"/>
              <a:t>  гимназии).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4D683-FAF4-4449-8D2D-4C43D555F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5013"/>
          </a:xfrm>
        </p:spPr>
        <p:txBody>
          <a:bodyPr/>
          <a:lstStyle/>
          <a:p>
            <a:pPr>
              <a:defRPr/>
            </a:pPr>
            <a:r>
              <a:rPr lang="ru-RU" sz="4000" dirty="0"/>
              <a:t>Конкурсы учащихся и педагогов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A32F9C-0741-4FBD-B67E-5B218A2C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Всего 90.95 тыс.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dirty="0"/>
              <a:t>Участие в слете кадетских классов – 40.00 тыс.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dirty="0"/>
              <a:t> Участник всероссийского Смотра-конкурса  -   7200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dirty="0"/>
              <a:t>«Большая перемена» - 5000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dirty="0"/>
              <a:t>конкурса «Мой лучший урок» -6000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dirty="0"/>
              <a:t>Участник Федерально реестра – 10450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69E43-74E9-4969-B2A3-7E6E750E3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B3201E-DC9C-4B22-9A70-06FAEF936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Конкурс «Педагогический дебют» -5700 руб.</a:t>
            </a:r>
          </a:p>
          <a:p>
            <a:pPr>
              <a:defRPr/>
            </a:pPr>
            <a:r>
              <a:rPr lang="ru-RU" dirty="0"/>
              <a:t>Педагогика 21 века: </a:t>
            </a:r>
            <a:r>
              <a:rPr lang="ru-RU" dirty="0" err="1"/>
              <a:t>теоретическ</a:t>
            </a:r>
            <a:r>
              <a:rPr lang="ru-RU" dirty="0"/>
              <a:t>. -3500 руб.</a:t>
            </a:r>
          </a:p>
          <a:p>
            <a:pPr>
              <a:defRPr/>
            </a:pPr>
            <a:r>
              <a:rPr lang="ru-RU" dirty="0"/>
              <a:t>Сочи - 4000 руб.</a:t>
            </a:r>
          </a:p>
          <a:p>
            <a:pPr>
              <a:defRPr/>
            </a:pPr>
            <a:r>
              <a:rPr lang="ru-RU" dirty="0"/>
              <a:t>Конкурс оркестров  - 9000 руб.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2FB58-4064-4734-B974-5C43B9710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Творческие командировки</a:t>
            </a:r>
            <a:br>
              <a:rPr lang="ru-RU" dirty="0"/>
            </a:br>
            <a:r>
              <a:rPr lang="ru-RU" dirty="0"/>
              <a:t> ( </a:t>
            </a:r>
            <a:r>
              <a:rPr lang="ru-RU" sz="3200" dirty="0"/>
              <a:t>расшифровка</a:t>
            </a:r>
            <a:r>
              <a:rPr lang="ru-RU" dirty="0"/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6DB7B0-FEFB-4499-AF61-FCCE0FC58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>
                <a:solidFill>
                  <a:srgbClr val="FFFF00"/>
                </a:solidFill>
              </a:rPr>
              <a:t>Форум"От</a:t>
            </a:r>
            <a:r>
              <a:rPr lang="ru-RU" dirty="0">
                <a:solidFill>
                  <a:srgbClr val="FFFF00"/>
                </a:solidFill>
              </a:rPr>
              <a:t> наставничества к профессионализму молодых« с. Лазаревское : 5 чел.</a:t>
            </a:r>
          </a:p>
          <a:p>
            <a:pPr>
              <a:defRPr/>
            </a:pPr>
            <a:r>
              <a:rPr lang="ru-RU" dirty="0"/>
              <a:t>Попова Е.В.-    6 843 руб.</a:t>
            </a:r>
          </a:p>
          <a:p>
            <a:pPr>
              <a:defRPr/>
            </a:pPr>
            <a:r>
              <a:rPr lang="ru-RU" dirty="0"/>
              <a:t>Бодрова Т.А. – 6 843 руб.</a:t>
            </a:r>
          </a:p>
          <a:p>
            <a:pPr>
              <a:defRPr/>
            </a:pPr>
            <a:r>
              <a:rPr lang="ru-RU" dirty="0" err="1"/>
              <a:t>Прошлякова</a:t>
            </a:r>
            <a:r>
              <a:rPr lang="ru-RU" dirty="0"/>
              <a:t> А.О. – 6 843 руб.</a:t>
            </a:r>
          </a:p>
          <a:p>
            <a:pPr>
              <a:defRPr/>
            </a:pPr>
            <a:r>
              <a:rPr lang="ru-RU" dirty="0" err="1"/>
              <a:t>Наумец</a:t>
            </a:r>
            <a:r>
              <a:rPr lang="ru-RU" dirty="0"/>
              <a:t> Е.В. –   6 843 руб.</a:t>
            </a:r>
          </a:p>
          <a:p>
            <a:pPr>
              <a:defRPr/>
            </a:pPr>
            <a:r>
              <a:rPr lang="ru-RU" dirty="0"/>
              <a:t>Белоусова О.А.– 6 843 руб.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94725-138B-4160-B57F-1D2756AF0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Творческие командировки</a:t>
            </a:r>
            <a:br>
              <a:rPr lang="ru-RU" dirty="0"/>
            </a:br>
            <a:r>
              <a:rPr lang="ru-RU" dirty="0"/>
              <a:t> ( расшифровка)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C2481-D685-4CE8-AA18-78293F31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Слет клубов «Учитель года» г. </a:t>
            </a:r>
            <a:r>
              <a:rPr lang="ru-RU"/>
              <a:t>Ульяновск </a:t>
            </a:r>
            <a:endParaRPr lang="ru-RU" dirty="0"/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Всего: 62 515,00 руб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Викторова Ж.С.</a:t>
            </a:r>
          </a:p>
          <a:p>
            <a:pPr>
              <a:defRPr/>
            </a:pPr>
            <a:r>
              <a:rPr lang="ru-RU" dirty="0"/>
              <a:t>Бодрова Т.А.</a:t>
            </a:r>
          </a:p>
          <a:p>
            <a:pPr>
              <a:defRPr/>
            </a:pPr>
            <a:r>
              <a:rPr lang="ru-RU" dirty="0" err="1"/>
              <a:t>Наумец</a:t>
            </a:r>
            <a:r>
              <a:rPr lang="ru-RU" dirty="0"/>
              <a:t> Е.В.</a:t>
            </a:r>
          </a:p>
          <a:p>
            <a:pPr>
              <a:defRPr/>
            </a:pPr>
            <a:r>
              <a:rPr lang="ru-RU" dirty="0"/>
              <a:t>Тимошенко В.А.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 Всего по статье :   Всего 96 730 руб.</a:t>
            </a:r>
          </a:p>
          <a:p>
            <a:pPr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327D3-EE87-486D-92E9-D2FABDC19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Поступило за  2020-2021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0C0F65-0AC8-4CA9-ABAF-32AD7DC7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Остаток денежных средств на 01.06.2020 -</a:t>
            </a:r>
          </a:p>
          <a:p>
            <a:pPr>
              <a:defRPr/>
            </a:pPr>
            <a:r>
              <a:rPr lang="ru-RU" dirty="0"/>
              <a:t>1125,06 тыс. руб. , в том числе:</a:t>
            </a:r>
          </a:p>
          <a:p>
            <a:pPr>
              <a:defRPr/>
            </a:pPr>
            <a:r>
              <a:rPr lang="ru-RU" dirty="0"/>
              <a:t>В кассе - 111,76 тыс. руб.</a:t>
            </a:r>
          </a:p>
          <a:p>
            <a:pPr>
              <a:defRPr/>
            </a:pPr>
            <a:r>
              <a:rPr lang="ru-RU" dirty="0"/>
              <a:t>На расчетном счете  - 1013,30 тыс. руб.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Поступило взносов 12340,61 тыс.  руб.</a:t>
            </a:r>
          </a:p>
          <a:p>
            <a:pPr>
              <a:defRPr/>
            </a:pPr>
            <a:r>
              <a:rPr lang="ru-RU" dirty="0"/>
              <a:t>В том числе: </a:t>
            </a:r>
          </a:p>
          <a:p>
            <a:pPr>
              <a:defRPr/>
            </a:pPr>
            <a:r>
              <a:rPr lang="ru-RU" dirty="0"/>
              <a:t>                     в кассу –. 7 710 950,00 рублей</a:t>
            </a:r>
          </a:p>
          <a:p>
            <a:pPr>
              <a:defRPr/>
            </a:pPr>
            <a:r>
              <a:rPr lang="ru-RU" dirty="0"/>
              <a:t>    на расчетный счет –. 4 609 054,00  рублей</a:t>
            </a:r>
          </a:p>
          <a:p>
            <a:pPr>
              <a:defRPr/>
            </a:pPr>
            <a:r>
              <a:rPr lang="ru-RU" dirty="0"/>
              <a:t>Взаимозачет - 20,61 руб.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82114-1C46-45C6-9781-A7156DCF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Культмассовые расходы</a:t>
            </a:r>
            <a:br>
              <a:rPr lang="ru-RU" dirty="0"/>
            </a:br>
            <a:r>
              <a:rPr lang="ru-RU" dirty="0"/>
              <a:t>Всего – 445,00 тыс. </a:t>
            </a:r>
            <a:r>
              <a:rPr lang="ru-RU" dirty="0" err="1"/>
              <a:t>руб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C2F75-1E64-4567-B318-7EED2EF5B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Дни рождения –             63,48 тыс. руб. </a:t>
            </a:r>
          </a:p>
          <a:p>
            <a:pPr>
              <a:defRPr/>
            </a:pPr>
            <a:r>
              <a:rPr lang="ru-RU" dirty="0"/>
              <a:t>Призы на Новый год –  168,97  тыс. руб.</a:t>
            </a:r>
          </a:p>
          <a:p>
            <a:pPr>
              <a:defRPr/>
            </a:pPr>
            <a:r>
              <a:rPr lang="ru-RU" dirty="0"/>
              <a:t> Премия «Успех» ( </a:t>
            </a:r>
            <a:r>
              <a:rPr lang="ru-RU" dirty="0" err="1"/>
              <a:t>ники</a:t>
            </a:r>
            <a:r>
              <a:rPr lang="ru-RU" dirty="0"/>
              <a:t>) -  18.00 тыс. руб.</a:t>
            </a:r>
          </a:p>
          <a:p>
            <a:pPr>
              <a:defRPr/>
            </a:pPr>
            <a:r>
              <a:rPr lang="ru-RU" dirty="0"/>
              <a:t>День гимназиста – 22,04  тыс. руб.</a:t>
            </a:r>
          </a:p>
          <a:p>
            <a:pPr>
              <a:defRPr/>
            </a:pPr>
            <a:r>
              <a:rPr lang="ru-RU" dirty="0"/>
              <a:t>Награды классов – 17.00 тыс. руб.</a:t>
            </a:r>
          </a:p>
          <a:p>
            <a:pPr>
              <a:defRPr/>
            </a:pPr>
            <a:r>
              <a:rPr lang="ru-RU" dirty="0"/>
              <a:t> печать фотографий - 10,86 тыс. руб. </a:t>
            </a:r>
          </a:p>
          <a:p>
            <a:pPr>
              <a:defRPr/>
            </a:pPr>
            <a:r>
              <a:rPr lang="ru-RU" dirty="0"/>
              <a:t>Представительские расходы – 1,6 тыс. руб.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2532" name="Прямоугольник 3">
            <a:extLst>
              <a:ext uri="{FF2B5EF4-FFF2-40B4-BE49-F238E27FC236}">
                <a16:creationId xmlns:a16="http://schemas.microsoft.com/office/drawing/2014/main" id="{B5DD5127-C87B-47F1-A9C6-81BFAD43E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5" y="3244850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/>
              <a:t> 1,60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2065EB-5F83-4E84-AB35-943A0EEC6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Прочие расходы</a:t>
            </a:r>
            <a:br>
              <a:rPr lang="ru-RU" dirty="0"/>
            </a:br>
            <a:r>
              <a:rPr lang="ru-RU" dirty="0"/>
              <a:t>Всего – 155,35 тыс.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B1AAE9-4A82-45FF-9D3A-8CD3C4E52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В том числе (тыс. руб.):</a:t>
            </a:r>
          </a:p>
          <a:p>
            <a:pPr>
              <a:defRPr/>
            </a:pPr>
            <a:r>
              <a:rPr lang="ru-RU" dirty="0"/>
              <a:t>Картриджи –  18,65 тыс. руб. </a:t>
            </a:r>
          </a:p>
          <a:p>
            <a:pPr>
              <a:defRPr/>
            </a:pPr>
            <a:r>
              <a:rPr lang="ru-RU" dirty="0"/>
              <a:t>Программное обеспечение  отчетности –  45,28 тыс. руб.  </a:t>
            </a:r>
          </a:p>
          <a:p>
            <a:pPr>
              <a:defRPr/>
            </a:pPr>
            <a:r>
              <a:rPr lang="ru-RU" dirty="0"/>
              <a:t>Канцелярские товары –  25,18  тыс. руб.</a:t>
            </a:r>
          </a:p>
          <a:p>
            <a:pPr>
              <a:defRPr/>
            </a:pPr>
            <a:r>
              <a:rPr lang="ru-RU" dirty="0"/>
              <a:t>Услуги банка –  53.37 тыс. руб. </a:t>
            </a:r>
          </a:p>
          <a:p>
            <a:pPr>
              <a:defRPr/>
            </a:pPr>
            <a:r>
              <a:rPr lang="ru-RU" dirty="0"/>
              <a:t>Почтовые расходы –  3,50  тыс. руб.</a:t>
            </a:r>
          </a:p>
          <a:p>
            <a:pPr>
              <a:defRPr/>
            </a:pPr>
            <a:r>
              <a:rPr lang="ru-RU" dirty="0"/>
              <a:t>Взнос "Ассоциация лучшие школы« -20.00 тыс. руб.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ABF22-6225-4CA7-8C65-2835E4501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РАСХОДЫ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D0DCC6-D4A8-4370-B471-98D268EB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Доплаты учителям   </a:t>
            </a:r>
            <a:r>
              <a:rPr lang="ru-RU" dirty="0"/>
              <a:t>и штатное расписание – 60% взносов. согласно Положения о Попечительском совете -7 006,56 тыс. руб.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В том числе</a:t>
            </a:r>
            <a:r>
              <a:rPr lang="ru-RU" dirty="0"/>
              <a:t>:</a:t>
            </a:r>
          </a:p>
          <a:p>
            <a:pPr>
              <a:defRPr/>
            </a:pPr>
            <a:r>
              <a:rPr lang="ru-RU" dirty="0"/>
              <a:t>  Доплаты учителям -3 544,04 тыс. руб.</a:t>
            </a:r>
          </a:p>
          <a:p>
            <a:pPr>
              <a:defRPr/>
            </a:pP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из них:</a:t>
            </a:r>
          </a:p>
          <a:p>
            <a:pPr>
              <a:defRPr/>
            </a:pPr>
            <a:r>
              <a:rPr lang="ru-RU" dirty="0"/>
              <a:t> - постоянные доплаты - 1 804,50 тыс. руб.</a:t>
            </a:r>
          </a:p>
          <a:p>
            <a:pPr>
              <a:defRPr/>
            </a:pPr>
            <a:r>
              <a:rPr lang="ru-RU" dirty="0"/>
              <a:t> - единовременные доплаты - 1 250,34т. р.</a:t>
            </a:r>
          </a:p>
          <a:p>
            <a:pPr>
              <a:defRPr/>
            </a:pPr>
            <a:r>
              <a:rPr lang="ru-RU" dirty="0"/>
              <a:t>-  премия ( к праздникам) - 317,20 тыс. руб.</a:t>
            </a:r>
          </a:p>
          <a:p>
            <a:pPr>
              <a:defRPr/>
            </a:pPr>
            <a:endParaRPr lang="ru-RU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5D65D7-5F45-4277-B1BB-FFE79F54D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2B1D6-B371-4C75-9540-B23A99090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Премия «Успех» – 172.00 тыс. руб.</a:t>
            </a:r>
          </a:p>
          <a:p>
            <a:pPr>
              <a:defRPr/>
            </a:pPr>
            <a:r>
              <a:rPr lang="ru-RU" dirty="0"/>
              <a:t>Трудовые соглашения - 79,38 тыс. руб.</a:t>
            </a:r>
          </a:p>
          <a:p>
            <a:pPr>
              <a:defRPr/>
            </a:pPr>
            <a:r>
              <a:rPr lang="ru-RU" dirty="0"/>
              <a:t>Начисления на зарплату - 2 093,80 тыс. руб.</a:t>
            </a:r>
          </a:p>
          <a:p>
            <a:pPr>
              <a:defRPr/>
            </a:pPr>
            <a:r>
              <a:rPr lang="ru-RU" dirty="0"/>
              <a:t>Штатное расписание – 3 383,14  тыс. руб.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62B38-2B60-4688-86ED-BA264BD82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>
              <a:defRPr/>
            </a:pPr>
            <a:r>
              <a:rPr lang="ru-RU" dirty="0"/>
              <a:t> </a:t>
            </a:r>
            <a:r>
              <a:rPr lang="ru-RU" sz="2800" dirty="0"/>
              <a:t>Штатное расписание ПС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FC89BE-64B9-414C-AFE6-3275D410C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>
              <a:defRPr/>
            </a:pPr>
            <a:r>
              <a:rPr lang="ru-RU" sz="2400" dirty="0"/>
              <a:t>Директор</a:t>
            </a:r>
          </a:p>
          <a:p>
            <a:pPr>
              <a:defRPr/>
            </a:pPr>
            <a:r>
              <a:rPr lang="ru-RU" sz="2400" dirty="0"/>
              <a:t>Бухгалтер</a:t>
            </a:r>
          </a:p>
          <a:p>
            <a:pPr>
              <a:defRPr/>
            </a:pPr>
            <a:r>
              <a:rPr lang="ru-RU" sz="2400" dirty="0" err="1"/>
              <a:t>Зам.директора</a:t>
            </a:r>
            <a:r>
              <a:rPr lang="ru-RU" sz="2400" dirty="0"/>
              <a:t> по  </a:t>
            </a:r>
            <a:r>
              <a:rPr lang="ru-RU" sz="2400" dirty="0" err="1"/>
              <a:t>героико</a:t>
            </a:r>
            <a:r>
              <a:rPr lang="ru-RU" sz="2400" dirty="0"/>
              <a:t> – патриотической работе</a:t>
            </a:r>
          </a:p>
          <a:p>
            <a:pPr>
              <a:defRPr/>
            </a:pPr>
            <a:r>
              <a:rPr lang="ru-RU" sz="2400" dirty="0"/>
              <a:t>Врач</a:t>
            </a:r>
          </a:p>
          <a:p>
            <a:pPr>
              <a:defRPr/>
            </a:pPr>
            <a:r>
              <a:rPr lang="ru-RU" sz="2400" dirty="0"/>
              <a:t>Системный администратор</a:t>
            </a:r>
          </a:p>
          <a:p>
            <a:pPr>
              <a:defRPr/>
            </a:pPr>
            <a:r>
              <a:rPr lang="ru-RU" sz="2400" dirty="0"/>
              <a:t>Редактор</a:t>
            </a:r>
          </a:p>
          <a:p>
            <a:pPr>
              <a:defRPr/>
            </a:pPr>
            <a:r>
              <a:rPr lang="ru-RU" sz="2400" dirty="0"/>
              <a:t>Дворник</a:t>
            </a:r>
          </a:p>
          <a:p>
            <a:pPr>
              <a:defRPr/>
            </a:pPr>
            <a:r>
              <a:rPr lang="ru-RU" sz="2400" dirty="0"/>
              <a:t>Повар</a:t>
            </a:r>
          </a:p>
          <a:p>
            <a:pPr>
              <a:defRPr/>
            </a:pPr>
            <a:r>
              <a:rPr lang="ru-RU" sz="2400" dirty="0" err="1"/>
              <a:t>Кухрабочий</a:t>
            </a:r>
            <a:endParaRPr lang="ru-RU" sz="2400" dirty="0"/>
          </a:p>
          <a:p>
            <a:pPr>
              <a:defRPr/>
            </a:pPr>
            <a:r>
              <a:rPr lang="ru-RU" sz="2400" dirty="0"/>
              <a:t>Уборщик служебных помещений    </a:t>
            </a:r>
          </a:p>
          <a:p>
            <a:pPr>
              <a:defRPr/>
            </a:pPr>
            <a:r>
              <a:rPr lang="ru-RU" sz="2400" dirty="0"/>
              <a:t>Рабочий по обслуживанию зданий</a:t>
            </a:r>
          </a:p>
          <a:p>
            <a:pPr>
              <a:defRPr/>
            </a:pPr>
            <a:r>
              <a:rPr lang="ru-RU" sz="2400" dirty="0"/>
              <a:t>Водитель</a:t>
            </a:r>
          </a:p>
          <a:p>
            <a:pPr>
              <a:defRPr/>
            </a:pPr>
            <a:r>
              <a:rPr lang="ru-RU" sz="2400" dirty="0"/>
              <a:t>Руководитель кружка</a:t>
            </a:r>
          </a:p>
          <a:p>
            <a:pPr>
              <a:defRPr/>
            </a:pPr>
            <a:r>
              <a:rPr lang="ru-RU" sz="2400" dirty="0"/>
              <a:t>Зам. по АХР – 0,25 ст.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3F11E-5E38-462B-BE6A-E12904A4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Ремонт здания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296A81-5216-4848-8EB8-161AC1DD8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Подготовка гимназии к новому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   учебному году </a:t>
            </a:r>
            <a:r>
              <a:rPr lang="ru-RU" dirty="0"/>
              <a:t>– </a:t>
            </a:r>
            <a:r>
              <a:rPr lang="ru-RU" dirty="0">
                <a:solidFill>
                  <a:srgbClr val="FFFF00"/>
                </a:solidFill>
              </a:rPr>
              <a:t>104.31  руб.</a:t>
            </a:r>
          </a:p>
          <a:p>
            <a:pPr>
              <a:defRPr/>
            </a:pPr>
            <a:r>
              <a:rPr lang="ru-RU" dirty="0"/>
              <a:t>В том числе:</a:t>
            </a:r>
          </a:p>
          <a:p>
            <a:pPr>
              <a:defRPr/>
            </a:pPr>
            <a:r>
              <a:rPr lang="ru-RU" dirty="0"/>
              <a:t> материалы – 72,20 тыс. руб.</a:t>
            </a:r>
          </a:p>
          <a:p>
            <a:pPr>
              <a:defRPr/>
            </a:pPr>
            <a:r>
              <a:rPr lang="ru-RU" dirty="0"/>
              <a:t>Ремонт сплит системы (</a:t>
            </a:r>
            <a:r>
              <a:rPr lang="ru-RU" dirty="0" err="1"/>
              <a:t>акт.зал</a:t>
            </a:r>
            <a:r>
              <a:rPr lang="ru-RU" dirty="0"/>
              <a:t>)  12 500 руб.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Текущий ремонт – 157,13 тыс. руб.</a:t>
            </a:r>
          </a:p>
          <a:p>
            <a:pPr>
              <a:defRPr/>
            </a:pPr>
            <a:r>
              <a:rPr lang="ru-RU" dirty="0"/>
              <a:t> В </a:t>
            </a:r>
            <a:r>
              <a:rPr lang="ru-RU" dirty="0" err="1"/>
              <a:t>т.ч</a:t>
            </a:r>
            <a:r>
              <a:rPr lang="ru-RU" dirty="0"/>
              <a:t>.: утепление мастерских 80 000 руб.</a:t>
            </a: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Всего :261,44 тыс. руб.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dirty="0">
              <a:solidFill>
                <a:srgbClr val="FFFF00"/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D4A7D8-36AA-4C2B-98E2-3D05D02E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Приобретение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0C0AFD-D4F5-45DB-866D-D15A1DC2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3600" dirty="0"/>
              <a:t>Мебели и оборудования - 212,28 тыс. руб.</a:t>
            </a:r>
          </a:p>
          <a:p>
            <a:pPr>
              <a:defRPr/>
            </a:pPr>
            <a:endParaRPr lang="ru-RU" sz="3600" dirty="0"/>
          </a:p>
          <a:p>
            <a:pPr>
              <a:defRPr/>
            </a:pPr>
            <a:r>
              <a:rPr lang="ru-RU" sz="3600" dirty="0"/>
              <a:t>Приобретение ТСО</a:t>
            </a:r>
          </a:p>
          <a:p>
            <a:pPr>
              <a:defRPr/>
            </a:pPr>
            <a:endParaRPr lang="ru-RU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DE6BAC-BAF7-4F66-8A9C-F529132B8ED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23850" y="2586038"/>
            <a:ext cx="85407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 eaLnBrk="1" hangingPunct="1">
              <a:buClr>
                <a:srgbClr val="A3C145"/>
              </a:buClr>
              <a:buFont typeface="Arial" charset="0"/>
              <a:buNone/>
              <a:defRPr/>
            </a:pPr>
            <a:endParaRPr lang="ru-RU" altLang="ru-RU" sz="4400" b="1" kern="0" dirty="0">
              <a:solidFill>
                <a:srgbClr val="FFFF66"/>
              </a:solidFill>
              <a:latin typeface="Tahoma"/>
            </a:endParaRPr>
          </a:p>
          <a:p>
            <a:pPr algn="ctr" eaLnBrk="1" hangingPunct="1">
              <a:buClr>
                <a:srgbClr val="A3C145"/>
              </a:buClr>
              <a:buFont typeface="Arial" charset="0"/>
              <a:buNone/>
              <a:defRPr/>
            </a:pPr>
            <a:r>
              <a:rPr lang="ru-RU" altLang="ru-RU" kern="0" dirty="0">
                <a:solidFill>
                  <a:srgbClr val="FFFFFF"/>
                </a:solidFill>
                <a:latin typeface="Tahoma"/>
              </a:rPr>
              <a:t> </a:t>
            </a:r>
          </a:p>
          <a:p>
            <a:pPr algn="ctr" eaLnBrk="1" hangingPunct="1">
              <a:buClr>
                <a:srgbClr val="A3C145"/>
              </a:buClr>
              <a:buFont typeface="Arial" charset="0"/>
              <a:buNone/>
              <a:defRPr/>
            </a:pPr>
            <a:r>
              <a:rPr lang="ru-RU" altLang="ru-RU" kern="0" dirty="0">
                <a:solidFill>
                  <a:srgbClr val="FFFFFF"/>
                </a:solidFill>
                <a:latin typeface="Tahoma"/>
              </a:rPr>
              <a:t>–165,887 тыс. руб.</a:t>
            </a:r>
          </a:p>
          <a:p>
            <a:pPr algn="ctr" eaLnBrk="1" hangingPunct="1">
              <a:buClr>
                <a:srgbClr val="A3C145"/>
              </a:buClr>
              <a:buFont typeface="Arial" charset="0"/>
              <a:buNone/>
              <a:defRPr/>
            </a:pPr>
            <a:endParaRPr lang="ru-RU" altLang="ru-RU" kern="0" dirty="0">
              <a:solidFill>
                <a:srgbClr val="FFFFFF"/>
              </a:solidFill>
              <a:latin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743F6-93ED-4B70-922C-51BDACC2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Приобретено ТСО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CF9474-15C3-4D38-AD51-54C0078EE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/>
              <a:t>Флешки</a:t>
            </a:r>
            <a:r>
              <a:rPr lang="ru-RU" dirty="0"/>
              <a:t> 16Gb USB </a:t>
            </a:r>
            <a:r>
              <a:rPr lang="ru-RU" dirty="0" err="1"/>
              <a:t>Driver</a:t>
            </a:r>
            <a:r>
              <a:rPr lang="ru-RU" dirty="0"/>
              <a:t>  -10 800 руб.                            -  </a:t>
            </a:r>
            <a:r>
              <a:rPr lang="ru-RU" dirty="0" err="1"/>
              <a:t>кл</a:t>
            </a:r>
            <a:r>
              <a:rPr lang="ru-RU" dirty="0"/>
              <a:t>. </a:t>
            </a:r>
            <a:r>
              <a:rPr lang="ru-RU" dirty="0" err="1"/>
              <a:t>воспит</a:t>
            </a:r>
            <a:r>
              <a:rPr lang="ru-RU" dirty="0"/>
              <a:t>. с </a:t>
            </a:r>
            <a:r>
              <a:rPr lang="ru-RU" dirty="0" err="1"/>
              <a:t>методич</a:t>
            </a:r>
            <a:r>
              <a:rPr lang="ru-RU" dirty="0"/>
              <a:t>. материалами</a:t>
            </a:r>
          </a:p>
          <a:p>
            <a:pPr>
              <a:defRPr/>
            </a:pPr>
            <a:r>
              <a:rPr lang="ru-RU" dirty="0" err="1"/>
              <a:t>Сист.блок</a:t>
            </a:r>
            <a:r>
              <a:rPr lang="ru-RU" dirty="0"/>
              <a:t> </a:t>
            </a:r>
            <a:r>
              <a:rPr lang="en-US" dirty="0"/>
              <a:t>i3-7100</a:t>
            </a:r>
            <a:r>
              <a:rPr lang="ru-RU" dirty="0"/>
              <a:t> – 35650 руб. </a:t>
            </a:r>
            <a:r>
              <a:rPr lang="ru-RU" dirty="0" err="1"/>
              <a:t>каб</a:t>
            </a:r>
            <a:r>
              <a:rPr lang="ru-RU" dirty="0"/>
              <a:t>. 301</a:t>
            </a:r>
          </a:p>
          <a:p>
            <a:pPr>
              <a:defRPr/>
            </a:pPr>
            <a:r>
              <a:rPr lang="ru-RU" dirty="0"/>
              <a:t>Монитор и кабель – 7500руб. </a:t>
            </a:r>
            <a:r>
              <a:rPr lang="ru-RU" dirty="0" err="1"/>
              <a:t>Каб</a:t>
            </a:r>
            <a:r>
              <a:rPr lang="ru-RU" dirty="0"/>
              <a:t> 103</a:t>
            </a:r>
          </a:p>
          <a:p>
            <a:pPr>
              <a:defRPr/>
            </a:pPr>
            <a:r>
              <a:rPr lang="ru-RU" dirty="0"/>
              <a:t>Проектор </a:t>
            </a:r>
            <a:r>
              <a:rPr lang="ru-RU" dirty="0" err="1"/>
              <a:t>мультимед</a:t>
            </a:r>
            <a:r>
              <a:rPr lang="ru-RU" dirty="0"/>
              <a:t>.  32 800 руб. каб.211</a:t>
            </a:r>
          </a:p>
          <a:p>
            <a:pPr>
              <a:defRPr/>
            </a:pPr>
            <a:r>
              <a:rPr lang="ru-RU" dirty="0"/>
              <a:t>  Проектор ACER  -      32 800 руб. каб.206 </a:t>
            </a:r>
          </a:p>
          <a:p>
            <a:pPr>
              <a:defRPr/>
            </a:pPr>
            <a:r>
              <a:rPr lang="ru-RU" dirty="0"/>
              <a:t> Проектор </a:t>
            </a:r>
            <a:r>
              <a:rPr lang="ru-RU" dirty="0" err="1"/>
              <a:t>Optoma</a:t>
            </a:r>
            <a:r>
              <a:rPr lang="ru-RU" dirty="0"/>
              <a:t>  -  30 800 руб.  каб.402</a:t>
            </a:r>
          </a:p>
          <a:p>
            <a:pPr>
              <a:defRPr/>
            </a:pPr>
            <a:r>
              <a:rPr lang="ru-RU" dirty="0"/>
              <a:t>Материалы к компьютерной технике  - 15 537.00 руб. ( мышки, клавиатура, кабель).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7162D9-02BE-4254-A2EE-62DFBA59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Приобретение мебели и оборудования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973D6B-3F72-4D03-98BF-C457B17A2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Жалюзи кассетные – 25000руб.</a:t>
            </a:r>
          </a:p>
          <a:p>
            <a:pPr>
              <a:defRPr/>
            </a:pPr>
            <a:r>
              <a:rPr lang="ru-RU" dirty="0"/>
              <a:t>Жалюзи рулонные – 10000 руб. – </a:t>
            </a:r>
            <a:r>
              <a:rPr lang="ru-RU" dirty="0" err="1"/>
              <a:t>каб</a:t>
            </a:r>
            <a:r>
              <a:rPr lang="ru-RU" dirty="0"/>
              <a:t>. </a:t>
            </a:r>
            <a:r>
              <a:rPr lang="ru-RU" dirty="0" err="1"/>
              <a:t>дир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Кресло офисное - 4329,01 руб. – зам. </a:t>
            </a:r>
            <a:r>
              <a:rPr lang="ru-RU" dirty="0" err="1"/>
              <a:t>дир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/>
              <a:t>Кресло офисное – 3 шт. – 24 480руб.- завучи</a:t>
            </a:r>
          </a:p>
          <a:p>
            <a:pPr>
              <a:defRPr/>
            </a:pPr>
            <a:r>
              <a:rPr lang="ru-RU" dirty="0"/>
              <a:t>Туба духовая "Строя В« - 15 000 - оркестр</a:t>
            </a:r>
          </a:p>
          <a:p>
            <a:pPr>
              <a:defRPr/>
            </a:pPr>
            <a:r>
              <a:rPr lang="ru-RU" dirty="0"/>
              <a:t>Барабан малый  - 10 500 руб. - оркестр</a:t>
            </a:r>
          </a:p>
          <a:p>
            <a:pPr>
              <a:defRPr/>
            </a:pPr>
            <a:r>
              <a:rPr lang="ru-RU" dirty="0"/>
              <a:t>Кабель </a:t>
            </a:r>
            <a:r>
              <a:rPr lang="en-US" dirty="0" err="1"/>
              <a:t>HardCord</a:t>
            </a:r>
            <a:r>
              <a:rPr lang="en-US" dirty="0"/>
              <a:t> GS-50</a:t>
            </a:r>
            <a:r>
              <a:rPr lang="ru-RU" dirty="0"/>
              <a:t> -4731 руб. - оркестр</a:t>
            </a:r>
            <a:endParaRPr lang="en-US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- 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657</TotalTime>
  <Words>1241</Words>
  <Application>Microsoft Office PowerPoint</Application>
  <PresentationFormat>Экран (4:3)</PresentationFormat>
  <Paragraphs>207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Times New Roman</vt:lpstr>
      <vt:lpstr>Arial</vt:lpstr>
      <vt:lpstr>Wingdings</vt:lpstr>
      <vt:lpstr>Calibri</vt:lpstr>
      <vt:lpstr>Tahoma</vt:lpstr>
      <vt:lpstr>Клен</vt:lpstr>
      <vt:lpstr>Отчет </vt:lpstr>
      <vt:lpstr>Поступило за  2020-2021 учебный год</vt:lpstr>
      <vt:lpstr>РАСХОДЫ</vt:lpstr>
      <vt:lpstr>Презентация PowerPoint</vt:lpstr>
      <vt:lpstr> Штатное расписание ПС</vt:lpstr>
      <vt:lpstr>Ремонт здания</vt:lpstr>
      <vt:lpstr>Приобретение </vt:lpstr>
      <vt:lpstr>Приобретено ТСО</vt:lpstr>
      <vt:lpstr>Приобретение мебели и оборудования</vt:lpstr>
      <vt:lpstr>Приобретение</vt:lpstr>
      <vt:lpstr>Хозяйственные расходы  по смете:  338,07 тыс. руб.</vt:lpstr>
      <vt:lpstr> Обеспечение учебного процесса</vt:lpstr>
      <vt:lpstr>Презентация PowerPoint</vt:lpstr>
      <vt:lpstr>Повышение квалификации кадров </vt:lpstr>
      <vt:lpstr> Курсы повышения квалификации (расшифровка)</vt:lpstr>
      <vt:lpstr>Конкурсы учащихся и педагогов </vt:lpstr>
      <vt:lpstr>Презентация PowerPoint</vt:lpstr>
      <vt:lpstr>Творческие командировки  ( расшифровка)</vt:lpstr>
      <vt:lpstr>Творческие командировки  ( расшифровка) </vt:lpstr>
      <vt:lpstr>Культмассовые расходы Всего – 445,00 тыс. руб</vt:lpstr>
      <vt:lpstr>Прочие расходы Всего – 155,35 тыс. руб.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com.wul com.wul</cp:lastModifiedBy>
  <cp:revision>66</cp:revision>
  <cp:lastPrinted>1601-01-01T00:00:00Z</cp:lastPrinted>
  <dcterms:created xsi:type="dcterms:W3CDTF">1601-01-01T00:00:00Z</dcterms:created>
  <dcterms:modified xsi:type="dcterms:W3CDTF">2021-08-30T06:13:07Z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