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3" r:id="rId3"/>
    <p:sldId id="267" r:id="rId4"/>
    <p:sldId id="312" r:id="rId5"/>
    <p:sldId id="301" r:id="rId6"/>
    <p:sldId id="334" r:id="rId7"/>
    <p:sldId id="304" r:id="rId8"/>
    <p:sldId id="316" r:id="rId9"/>
    <p:sldId id="325" r:id="rId10"/>
    <p:sldId id="305" r:id="rId11"/>
    <p:sldId id="306" r:id="rId12"/>
    <p:sldId id="326" r:id="rId13"/>
    <p:sldId id="330" r:id="rId14"/>
    <p:sldId id="332" r:id="rId15"/>
    <p:sldId id="331" r:id="rId16"/>
    <p:sldId id="328" r:id="rId17"/>
    <p:sldId id="308" r:id="rId18"/>
    <p:sldId id="310" r:id="rId19"/>
    <p:sldId id="329" r:id="rId20"/>
    <p:sldId id="313" r:id="rId21"/>
    <p:sldId id="323" r:id="rId22"/>
    <p:sldId id="311" r:id="rId23"/>
    <p:sldId id="321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82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2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798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23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70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3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6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01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82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68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13788-A364-4D30-9A95-300A1F011373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F6BA3-F42D-4CB5-A0A5-425DA3717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2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8731" y="1883093"/>
            <a:ext cx="10089705" cy="2387600"/>
          </a:xfrm>
        </p:spPr>
        <p:txBody>
          <a:bodyPr>
            <a:normAutofit fontScale="90000"/>
          </a:bodyPr>
          <a:lstStyle/>
          <a:p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Попечительский</a:t>
            </a:r>
            <a:b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совет</a:t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 гимназия «Эврика»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им. В.А. Сухомлинского</a:t>
            </a:r>
            <a:b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1584" y="4270693"/>
            <a:ext cx="9144000" cy="165576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Председатель   Попечительского совета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Чистик Людмила Васильевна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331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324" y="1439545"/>
            <a:ext cx="10366374" cy="27895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324" y="297180"/>
            <a:ext cx="10366375" cy="2336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кадров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-235,00</a:t>
            </a:r>
            <a:br>
              <a:rPr lang="ru-RU" dirty="0"/>
            </a:b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т. Р.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6945"/>
            <a:ext cx="10515600" cy="526543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sz="5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курсы повышения квалификации- 3 </a:t>
            </a:r>
            <a:r>
              <a:rPr lang="ru-RU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по мете 25 </a:t>
            </a:r>
            <a:r>
              <a:rPr lang="ru-RU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творческие командировки 17 420руб.  ( смета 150т.р</a:t>
            </a:r>
            <a:r>
              <a:rPr lang="ru-RU" sz="460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конкурсы учащихся и педагогов- 60.00 </a:t>
            </a:r>
            <a:r>
              <a:rPr lang="ru-RU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израсх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20.70 т.</a:t>
            </a:r>
          </a:p>
          <a:p>
            <a:pPr>
              <a:defRPr/>
            </a:pP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Стипендии </a:t>
            </a:r>
          </a:p>
          <a:p>
            <a:pPr>
              <a:defRPr/>
            </a:pP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по смете:       -                 550,00 </a:t>
            </a:r>
            <a:r>
              <a:rPr lang="ru-RU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израсходовано:                   201.50 т. р. 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276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817" y="1202373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Культмассовые расходы – по смете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-917,00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460" y="1202373"/>
            <a:ext cx="9837420" cy="5262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– 623.84 тыс. руб. 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пожилых людей –  15 760  р.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чествование юбиляров –  60.65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смете 95.00т.р.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призы на Новый год  - 113 701,71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 смета 180.00 т. 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гимназический бал (оформление, наградной материал) – 363 526,  57р.  ( по смете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руб.)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445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817" y="1202373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–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гимназии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460" y="1202373"/>
            <a:ext cx="9837420" cy="52625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– 363 526,57 руб. (смета -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т.р.)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значки с футляром -146 400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грамоты, пакеты , дипломы- 52 892.00 руб.  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  значков -4 613.00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рамки для грамот – 2257,20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фотозона -58 570.00 руб. и актовый зал.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Сладкие призы – 98 794.37  руб.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157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817" y="1202373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–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гимназии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460" y="1202373"/>
            <a:ext cx="9837420" cy="526256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Получено подарков: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принтера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пылесоса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Спортинвентарь: кубки спортивные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 для тенниса -12шт. 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Наборы для большого тенниса 2 шт. +20 мячей 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 спортивных медалей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Волейбольная сетка со стальным тросом. 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55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817" y="1202373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–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гимназии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460" y="1202373"/>
            <a:ext cx="9837420" cy="5262562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Получено подарков:</a:t>
            </a:r>
            <a:endParaRPr lang="ru-RU" sz="1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Шкаф для </a:t>
            </a:r>
            <a:r>
              <a:rPr lang="ru-RU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хознужд</a:t>
            </a:r>
            <a:endParaRPr lang="ru-RU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Комод и стеллаж в 3б класс</a:t>
            </a:r>
          </a:p>
          <a:p>
            <a:pPr>
              <a:defRPr/>
            </a:pP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Скакалок 32 шт.</a:t>
            </a:r>
          </a:p>
          <a:p>
            <a:pPr>
              <a:defRPr/>
            </a:pP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Мячи баскетбольные - </a:t>
            </a:r>
          </a:p>
          <a:p>
            <a:pPr>
              <a:defRPr/>
            </a:pP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Колонка музыкальная</a:t>
            </a:r>
          </a:p>
          <a:p>
            <a:pPr>
              <a:defRPr/>
            </a:pPr>
            <a:r>
              <a:rPr lang="ru-RU" sz="1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Беспроволная</a:t>
            </a: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акустика</a:t>
            </a:r>
          </a:p>
          <a:p>
            <a:pPr>
              <a:defRPr/>
            </a:pP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на тренажер</a:t>
            </a:r>
          </a:p>
          <a:p>
            <a:pPr>
              <a:defRPr/>
            </a:pP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в магазин «Солист»</a:t>
            </a:r>
          </a:p>
          <a:p>
            <a:pPr>
              <a:defRPr/>
            </a:pPr>
            <a:r>
              <a:rPr lang="ru-RU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Мячи 12 шт.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922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817" y="1202373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–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гимназии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460" y="1202373"/>
            <a:ext cx="9837420" cy="526256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Спонсорские взносы</a:t>
            </a:r>
          </a:p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Огурцов И.Н. – 400т.р. на памятный знак учителю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Огурцов И.Н. - 100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печатание книги</a:t>
            </a:r>
          </a:p>
          <a:p>
            <a:pPr>
              <a:defRPr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Морарь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Н.И. -    100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на приобретение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худ.лит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Филиппов И.Г. –70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Малышева И.В.  30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defRPr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Анферова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Т.Г.     30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Шазамова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Е. Ю. -30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390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327" y="224156"/>
            <a:ext cx="10528705" cy="3867784"/>
          </a:xfrm>
          <a:prstGeom prst="rect">
            <a:avLst/>
          </a:prstGeom>
        </p:spPr>
      </p:pic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302385" y="224156"/>
            <a:ext cx="9316103" cy="3867784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– </a:t>
            </a:r>
            <a:r>
              <a:rPr lang="ru-RU" altLang="ru-RU" sz="4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летие</a:t>
            </a:r>
            <a:r>
              <a:rPr lang="ru-RU" altLang="ru-RU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гимназии </a:t>
            </a: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костюмов – 188.75 (  смета-190).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Печатные материалы  510.90т.р.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смете : 250.00 </a:t>
            </a:r>
            <a:r>
              <a:rPr lang="ru-RU" altLang="ru-RU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Спонсорские взносы – 260 .00 </a:t>
            </a:r>
            <a:r>
              <a:rPr lang="ru-RU" altLang="ru-RU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Заправка и ремонт картриджей                                             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4028" y="4337935"/>
            <a:ext cx="3534570" cy="23530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661" y="4282058"/>
            <a:ext cx="3014364" cy="23926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6327" y="4354175"/>
            <a:ext cx="3482161" cy="23205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42032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095" y="1385093"/>
            <a:ext cx="9779215" cy="28457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" y="365125"/>
            <a:ext cx="12031980" cy="92898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мероприятия  по смете -  272.5т.р.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2801" y="892098"/>
            <a:ext cx="9863521" cy="4339531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endParaRPr lang="ru-RU" sz="2400" b="1" dirty="0"/>
          </a:p>
          <a:p>
            <a:pPr>
              <a:defRPr/>
            </a:pPr>
            <a:r>
              <a:rPr lang="ru-RU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Израсходовано:  190 035 </a:t>
            </a:r>
            <a:r>
              <a:rPr lang="ru-RU" sz="3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 по смете 272 500 руб.</a:t>
            </a:r>
          </a:p>
          <a:p>
            <a:pPr>
              <a:defRPr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спортивная форма 122 150.р.</a:t>
            </a:r>
          </a:p>
          <a:p>
            <a:pPr>
              <a:defRPr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Медали для кадетов -15 970 р.</a:t>
            </a:r>
          </a:p>
          <a:p>
            <a:pPr>
              <a:defRPr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военно-патриотические конкурсы и слеты  по смете - 48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Кубок -3915 руб.</a:t>
            </a:r>
          </a:p>
          <a:p>
            <a:pPr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97.34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+12.</a:t>
            </a:r>
            <a:endParaRPr lang="ru-RU" sz="2400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20" y="4508316"/>
            <a:ext cx="3211701" cy="21403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9300" y="4537858"/>
            <a:ext cx="3126392" cy="20812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3271" y="4631126"/>
            <a:ext cx="3094650" cy="2063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14620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" y="1105296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в экстренных ситуациях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860" y="1325563"/>
            <a:ext cx="10515600" cy="4571604"/>
          </a:xfrm>
        </p:spPr>
        <p:txBody>
          <a:bodyPr>
            <a:normAutofit/>
          </a:bodyPr>
          <a:lstStyle/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смете -  800 тыс. руб. 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 – 302 240 тыс. руб. 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Чистка  сплит - систем : 55 350 руб.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Москитные сетки, жалюзи -91 300 руб.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для лежачего полицейского -15 000 руб.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114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" y="1105296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в экстренных ситуациях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860" y="1325563"/>
            <a:ext cx="10515600" cy="4571604"/>
          </a:xfrm>
        </p:spPr>
        <p:txBody>
          <a:bodyPr>
            <a:normAutofit/>
          </a:bodyPr>
          <a:lstStyle/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на текущий ремонт – 95 064,14 руб. 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Микшерный пульт -3642,00 руб. 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Кабель для сплит – систем -3858,00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Транспортные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поездки учителей – 18 000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Крепежи, хомуты, кронштейны – 16 507,88 руб.</a:t>
            </a:r>
          </a:p>
          <a:p>
            <a:pPr>
              <a:defRPr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для лежачего полицейского -15 000 руб.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0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B9160F4-5A64-4633-8AA4-AC417CA1C88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1041" y="1271494"/>
            <a:ext cx="5663453" cy="37756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47841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3860" y="1105296"/>
            <a:ext cx="10528705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Хозяйственные расходы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140 137,39 р.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860" y="1325563"/>
            <a:ext cx="10515600" cy="435133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Дезсредства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-6.94 ( смета-15.00)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Хозяйственный и убор. инв. – 38.77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(смета 200т.)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автотранспорта  82,33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(смета 120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Медосмотр сотрудников -  0 –( по смете -30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медикаментов – 9,86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смета 10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Вода – 2,24 руб. ( по сете 30т.р.)</a:t>
            </a:r>
          </a:p>
          <a:p>
            <a:pPr>
              <a:defRPr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1483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</a:t>
            </a:r>
            <a:r>
              <a:rPr lang="ru-RU" b="1" dirty="0">
                <a:latin typeface="Times New Roman" panose="02020603050405020304" pitchFamily="18" charset="0"/>
                <a:ea typeface="Nirmala UI" panose="020B0502040204020203" pitchFamily="34" charset="0"/>
                <a:cs typeface="Times New Roman" panose="02020603050405020304" pitchFamily="18" charset="0"/>
              </a:rPr>
              <a:t>Приобретения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территории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смете: 220.00 тыс.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: 114.50 тыс.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мебели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 смете - 2858.50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1859790.00 руб. :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шведская линия -1467 441.00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Сплит системы 5 шт. – 240 000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Моноблок -83349.00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Ноутбук – 67 000 руб.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241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587" y="1072674"/>
            <a:ext cx="7237933" cy="52885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расходы – 319.00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044" y="1072674"/>
            <a:ext cx="10180335" cy="51911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sz="3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Израсходовано: 232 815 </a:t>
            </a:r>
            <a:r>
              <a:rPr lang="ru-RU" sz="39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9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 взнос «Ассоциация лучшие школы России» -  25.00 тыс. руб.</a:t>
            </a:r>
          </a:p>
          <a:p>
            <a:pPr>
              <a:defRPr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Видеосьемка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-55 000 руб.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Программное обеспечение – 40. 73 ( смета -70.00)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канцтовары, бумага – 69 860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 смета - 120.00 т. р.)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услуги банка -  57013.р.  ( смета -70.00т..р.)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почтовые расходы – 2т.р.  ( по смете -20.00)</a:t>
            </a:r>
          </a:p>
          <a:p>
            <a:pPr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картриджей – 8 212 руб.</a:t>
            </a:r>
          </a:p>
          <a:p>
            <a:pPr marL="0" indent="0">
              <a:buNone/>
              <a:defRPr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2007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 денежных средств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Остаток денежных средств на 01.06.2023 года – 4045.94 тыс.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кассе 55,53 тыс.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расчетном счете – 3991.41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600313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518" y="1"/>
            <a:ext cx="10515600" cy="167021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об исполнении сметы с 01.06.23 по31.05.24г.</a:t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2023-2024 учебного  года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8186" y="1965959"/>
            <a:ext cx="4404132" cy="30451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0761" y="1965959"/>
            <a:ext cx="4084325" cy="28940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2271" y="3914352"/>
            <a:ext cx="4078538" cy="27180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2922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                             Доходы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членских взносов –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13 217,5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Спонсорская помощь -370 тыс. руб.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взносы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памятник учителю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83 750р.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взносы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памятник учителю-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денежных средств 16889,34 тыс. руб. </a:t>
            </a:r>
          </a:p>
        </p:txBody>
      </p:sp>
    </p:spTree>
    <p:extLst>
      <p:ext uri="{BB962C8B-B14F-4D97-AF65-F5344CB8AC3E}">
        <p14:creationId xmlns:p14="http://schemas.microsoft.com/office/powerpoint/2010/main" val="293361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32752" y="1106806"/>
            <a:ext cx="10721340" cy="2926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019550" y="74297"/>
            <a:ext cx="8540750" cy="103250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32752" y="1463040"/>
            <a:ext cx="10038715" cy="2569846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Доплаты учителям 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штатное расписание – 50% взносов.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Израсходовано: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6476,70 </a:t>
            </a:r>
            <a:r>
              <a:rPr lang="ru-RU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 по смете 11006, 97т.р.).</a:t>
            </a: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ru-RU" altLang="ru-RU" dirty="0"/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ru-RU" altLang="ru-RU" dirty="0"/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6685" y="4058836"/>
            <a:ext cx="2727842" cy="21822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0598" y="3925067"/>
            <a:ext cx="2139757" cy="24498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8225" y="4138179"/>
            <a:ext cx="3356043" cy="223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894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6BE859-FBF1-4F5C-AD67-BEEE0D084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Обеспечение учебного процесса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22A59D-7009-48FA-A128-3AECC983A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453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020" y="1094105"/>
            <a:ext cx="9334500" cy="47918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280" y="-388620"/>
            <a:ext cx="11521440" cy="1905000"/>
          </a:xfrm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учебного процесса – 592,37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 </a:t>
            </a:r>
            <a:r>
              <a:rPr lang="ru-RU" b="1" dirty="0">
                <a:solidFill>
                  <a:srgbClr val="0070C0"/>
                </a:solidFill>
              </a:rPr>
              <a:t>Израсходовано – 514, 36т.р.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280" y="1094105"/>
            <a:ext cx="1152144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Развивающие игры   - 0 – (50,00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Месячник наук –   0 -        ( 20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Банеры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стенды  - </a:t>
            </a:r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44,39 </a:t>
            </a:r>
            <a:r>
              <a:rPr lang="ru-RU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.( 35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Кружковая работа – 11,700т.р. (15 т. р.)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Подписка – </a:t>
            </a:r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37.11т.р.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(35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Грамоты – 14.300т.р.  ( 77.37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                              40.ты</a:t>
            </a:r>
          </a:p>
          <a:p>
            <a:pPr>
              <a:defRPr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матер. в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406.86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(360 т. р.)        410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8600" y="1217505"/>
            <a:ext cx="2372777" cy="22634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88600" y="3626966"/>
            <a:ext cx="2517653" cy="16817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1333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материалы для кабинетов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смете 360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Израсх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406.86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2820"/>
            <a:ext cx="10515600" cy="5084143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Саксофон сопрано -34 513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Саксофон тенор и трость для саксофона -33 000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Пюпитры и стойки для духового оркестра 33 617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Металлофон -13 990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Сумка для оркестра – 5 450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Сиденья и спинки для стульев -34 510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стенда с выпускниками -22 500 руб.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Кашпо -32 122 руб.</a:t>
            </a:r>
          </a:p>
        </p:txBody>
      </p:sp>
    </p:spTree>
    <p:extLst>
      <p:ext uri="{BB962C8B-B14F-4D97-AF65-F5344CB8AC3E}">
        <p14:creationId xmlns:p14="http://schemas.microsoft.com/office/powerpoint/2010/main" val="197820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материалы для кабинетов -269 955 руб.  в том числе: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200" dirty="0"/>
              <a:t> 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Книжный разделитель в библиотеку -13 982 руб.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Краска для разметки строевой подготовки -5 000 руб.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Жесткий переносной диск -3650 руб.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Батарейки в микрофоны -3000 руб.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Подставки для телефонов – 27 105 руб.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Зеркало напольное -4 866 руб.</a:t>
            </a:r>
          </a:p>
          <a:p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Выклейка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стенда  медалистов -7 500 руб.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Педаль для пианино 1270 руб.</a:t>
            </a:r>
          </a:p>
          <a:p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Удлинитель, запчасти для генератора и др.6 672 руб.</a:t>
            </a:r>
          </a:p>
        </p:txBody>
      </p:sp>
    </p:spTree>
    <p:extLst>
      <p:ext uri="{BB962C8B-B14F-4D97-AF65-F5344CB8AC3E}">
        <p14:creationId xmlns:p14="http://schemas.microsoft.com/office/powerpoint/2010/main" val="34135524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3989</TotalTime>
  <Words>1356</Words>
  <Application>Microsoft Office PowerPoint</Application>
  <PresentationFormat>Широкоэкранный</PresentationFormat>
  <Paragraphs>219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   Попечительский  совет  МБОУ  гимназия «Эврика» им. В.А. Сухомлинского </vt:lpstr>
      <vt:lpstr>Презентация PowerPoint</vt:lpstr>
      <vt:lpstr>Отчет    об исполнении сметы с 01.06.23 по31.05.24г.   2023-2024 учебного  года</vt:lpstr>
      <vt:lpstr>                             Доходы</vt:lpstr>
      <vt:lpstr>РАСХОДЫ</vt:lpstr>
      <vt:lpstr>Обеспечение учебного процесса</vt:lpstr>
      <vt:lpstr> Обеспечение учебного процесса – 592,37 т.р.  Израсходовано – 514, 36т.р.</vt:lpstr>
      <vt:lpstr>Расходные материалы для кабинетов  По смете 360 т.р. Израсх. 406.86 т.р.  </vt:lpstr>
      <vt:lpstr>Расходные материалы для кабинетов -269 955 руб.  в том числе:  </vt:lpstr>
      <vt:lpstr>Повышение квалификации кадров  -235,00  т. Р.</vt:lpstr>
      <vt:lpstr>Культмассовые расходы – по смете -917,00 </vt:lpstr>
      <vt:lpstr> 30 – летие гимназии  </vt:lpstr>
      <vt:lpstr> 30 – летие гимназии  </vt:lpstr>
      <vt:lpstr> 30 – летие гимназии  </vt:lpstr>
      <vt:lpstr> 30 – летие гимназии  </vt:lpstr>
      <vt:lpstr>Презентация PowerPoint</vt:lpstr>
      <vt:lpstr>Спортивные мероприятия  по смете -  272.5т.р. </vt:lpstr>
      <vt:lpstr>Расходы в экстренных ситуациях</vt:lpstr>
      <vt:lpstr>Расходы в экстренных ситуациях</vt:lpstr>
      <vt:lpstr>Хозяйственные расходы 140 137,39 р.</vt:lpstr>
      <vt:lpstr>                  Приобретения</vt:lpstr>
      <vt:lpstr>Прочие расходы – 319.00 т.р. </vt:lpstr>
      <vt:lpstr>Остаток денежных средств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успеваемости   за 1 четверти</dc:title>
  <dc:creator>Пользователь Windows</dc:creator>
  <cp:lastModifiedBy>Олег Теплицкий</cp:lastModifiedBy>
  <cp:revision>195</cp:revision>
  <dcterms:created xsi:type="dcterms:W3CDTF">2018-11-13T18:08:05Z</dcterms:created>
  <dcterms:modified xsi:type="dcterms:W3CDTF">2025-02-17T07:58:08Z</dcterms:modified>
</cp:coreProperties>
</file>