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312" r:id="rId4"/>
    <p:sldId id="301" r:id="rId5"/>
    <p:sldId id="304" r:id="rId6"/>
    <p:sldId id="316" r:id="rId7"/>
    <p:sldId id="325" r:id="rId8"/>
    <p:sldId id="305" r:id="rId9"/>
    <p:sldId id="306" r:id="rId10"/>
    <p:sldId id="333" r:id="rId11"/>
    <p:sldId id="330" r:id="rId12"/>
    <p:sldId id="334" r:id="rId13"/>
    <p:sldId id="332" r:id="rId14"/>
    <p:sldId id="308" r:id="rId15"/>
    <p:sldId id="310" r:id="rId16"/>
    <p:sldId id="329" r:id="rId17"/>
    <p:sldId id="313" r:id="rId18"/>
    <p:sldId id="323" r:id="rId19"/>
    <p:sldId id="311" r:id="rId20"/>
    <p:sldId id="32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2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2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3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9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23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3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29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6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3788-A364-4D30-9A95-300A1F011373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6BA3-F42D-4CB5-A0A5-425DA3717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731" y="1883093"/>
            <a:ext cx="10089705" cy="2387600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Попечительский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 гимназия «Эврика»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им. В.А. Сухомлинского</a:t>
            </a:r>
            <a:b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1584" y="4270693"/>
            <a:ext cx="9144000" cy="165576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Председатель   Попечительского совета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Чистик Людмила Васильевна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3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27" y="224156"/>
            <a:ext cx="10528705" cy="3867784"/>
          </a:xfrm>
          <a:prstGeom prst="rect">
            <a:avLst/>
          </a:prstGeom>
        </p:spPr>
      </p:pic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02385" y="224156"/>
            <a:ext cx="9316103" cy="3867784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Гимназический бал</a:t>
            </a:r>
            <a:r>
              <a:rPr lang="ru-RU" alt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169 220 руб. (смета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-140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дипломы для 1 класса                           7 760 руб. 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шоколадки                                               113 160 руб. 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сопровождение                    5 000 руб.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фотозона                                                   43 300 руб. </a:t>
            </a:r>
          </a:p>
          <a:p>
            <a:pPr algn="ctr"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Заправка и ремонт картриджей                                             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4028" y="4337935"/>
            <a:ext cx="3534570" cy="23530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61" y="4282058"/>
            <a:ext cx="3014364" cy="2392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327" y="4354175"/>
            <a:ext cx="3482161" cy="2320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4320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Гимназический бал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Получено подарков: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1а -Набор матрешек – 5 шт.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1б – Дымковская игрушка 2 шт.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1в – Ваза гжель – форма «Хризантема», твердый фарфор «Гжельская роспись» 23, 5 см. « Галактика».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1д –набор ложек 6 шт., вазочка , 6 рюмочек,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подносик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хохлома.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1г –Прямой диван ,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нераскладной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светло – зеленый.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2в –  Кукла коллекционная : казак с казачкой,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2г – набор </a:t>
            </a:r>
            <a:r>
              <a:rPr lang="ru-RU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хохлома:ложка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кружка, 4 стакана;</a:t>
            </a:r>
          </a:p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гжель : фигуры животных- баран, собачка, петушок, рыбка, тигр, 2 поросенка.</a:t>
            </a:r>
          </a:p>
          <a:p>
            <a:pPr>
              <a:defRPr/>
            </a:pP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Гимназический бал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ru-RU" sz="7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2д – поднос ручной работы ( хохлома)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2е – куры авторские – богородская игрушка.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3а, 3б  - комплект пионерской формы.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3в – сахарница – гжель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3г – школьный портфель.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4а – набор чайный, обычный.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4в – Оренбургский пуховый платок 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5а – самовар и чайничек ( гжель).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5б – Сувенирный самовар – шкатулка - керамика 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5в –  набор посуды  - хохлома : ложки 3шт.,солонка, </a:t>
            </a:r>
            <a:r>
              <a:rPr lang="ru-RU" sz="7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уточка,сахарница</a:t>
            </a: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 рюмочек, </a:t>
            </a:r>
            <a:r>
              <a:rPr lang="ru-RU" sz="7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подносик</a:t>
            </a: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 – кружка с крышкой « Купальщица» гжель и поднос </a:t>
            </a:r>
            <a:r>
              <a:rPr lang="ru-RU" sz="7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жостово</a:t>
            </a:r>
            <a:endParaRPr lang="ru-RU" sz="7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6а – шкатулка – </a:t>
            </a:r>
            <a:r>
              <a:rPr lang="ru-RU" sz="7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шемогородская</a:t>
            </a: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резьба по бересте. Панно с резьбой по бересте: юноша и девушка в национальных костюмах.</a:t>
            </a:r>
          </a:p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  <a:defRPr/>
            </a:pPr>
            <a:endParaRPr lang="ru-RU" sz="7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933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37718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Гимназический бал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ru-RU" sz="7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  <a:defRPr/>
            </a:pPr>
            <a:endParaRPr lang="ru-RU" sz="9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7г – набор посуды  - хохлома 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7в – набор матрешек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8б – набор посулы гжель: чайник заварочный, блюдо овальное, </a:t>
            </a:r>
            <a:r>
              <a:rPr lang="ru-RU" sz="9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салфетница</a:t>
            </a: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8в – Златоустовская гравюра на стали 3 шт.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10в –Шкаф многоцелевого назначения – белый глянец.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 – Часы с Георгием Победоносцем  - гжель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10в –Шкаф многоцелевого назначения – белый глянец.</a:t>
            </a:r>
          </a:p>
          <a:p>
            <a:pPr marL="0" indent="0">
              <a:buNone/>
              <a:defRPr/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б </a:t>
            </a:r>
            <a:r>
              <a:rPr lang="ru-RU" sz="9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Кувшин « Скопинская керамика».</a:t>
            </a:r>
          </a:p>
          <a:p>
            <a:pPr marL="0" indent="0">
              <a:buNone/>
              <a:defRPr/>
            </a:pPr>
            <a:endParaRPr lang="ru-RU" sz="7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922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095" y="1385093"/>
            <a:ext cx="9779215" cy="28457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" y="365125"/>
            <a:ext cx="12031980" cy="9289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мероприятия  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2801" y="892098"/>
            <a:ext cx="9863521" cy="4339531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 b="1" dirty="0"/>
          </a:p>
          <a:p>
            <a:pPr>
              <a:defRPr/>
            </a:pP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Израсходовано:  48 200 руб.( по смете 320 тыс. р. 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Медали для кадетов -9200 р.</a:t>
            </a:r>
          </a:p>
          <a:p>
            <a:pPr>
              <a:defRPr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военно-патриотические конкурсы и слеты   - 39 000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97.34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+12.</a:t>
            </a:r>
            <a:endParaRPr lang="ru-RU" sz="24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" y="4508316"/>
            <a:ext cx="3211701" cy="2140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9300" y="4537858"/>
            <a:ext cx="3126392" cy="2081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3271" y="4631126"/>
            <a:ext cx="3094650" cy="2063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4620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экстренных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57160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-                                       500 тыс. руб. 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 –                                           238 005  руб. 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Жалюзи –                                        133 100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Унитаз                                              10 000 руб.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Светильники влагозащитные         8777 руб. руб.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11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экстренных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57160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на текущий ремонт –                42 396 руб. 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ноутбука                                             11 000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Демонтаж и установка сплит  системы -      10 500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Смесители для питьевых фонтанчиков –      6000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Выключатели, кабели, розетки –                    10232 руб.</a:t>
            </a:r>
          </a:p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пуфиков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психологов                  6000 руб.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04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" y="1105296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Хозяйственные расходы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60" y="1325563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  300 тыс. руб.</a:t>
            </a:r>
          </a:p>
          <a:p>
            <a:pPr>
              <a:defRPr/>
            </a:pP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    159 430  тыс. руб.</a:t>
            </a:r>
          </a:p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Хозяйственный и убор. инв. –        34 107 р. ( по смете 85т.)</a:t>
            </a:r>
          </a:p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автотранспорта           98 162 </a:t>
            </a:r>
            <a:r>
              <a:rPr lang="ru-RU" sz="6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по смете 150 </a:t>
            </a:r>
            <a:r>
              <a:rPr lang="ru-RU" sz="6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Стеллаж модульный -                     7300 ( по смете -20 </a:t>
            </a:r>
            <a:r>
              <a:rPr lang="ru-RU" sz="6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–                                                5000 руб. ( по смете 10т.р.)</a:t>
            </a:r>
          </a:p>
          <a:p>
            <a:pPr>
              <a:defRPr/>
            </a:pP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территории  по смете: 150.00 тыс. руб.</a:t>
            </a:r>
          </a:p>
          <a:p>
            <a:pPr>
              <a:defRPr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: 68.97 тыс. руб. ( инвентарь, бензин для косилки, материалы для полива).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483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454" y="531380"/>
            <a:ext cx="10515600" cy="646256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</a:t>
            </a:r>
            <a:r>
              <a:rPr lang="ru-RU" b="1" dirty="0">
                <a:latin typeface="Times New Roman" panose="02020603050405020304" pitchFamily="18" charset="0"/>
                <a:ea typeface="Nirmala UI" panose="020B0502040204020203" pitchFamily="34" charset="0"/>
                <a:cs typeface="Times New Roman" panose="02020603050405020304" pitchFamily="18" charset="0"/>
              </a:rPr>
              <a:t>Приобретения  по смете 1801.67 т. 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1731.68 тыс.  руб.  в том числе: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Мебель для музея -                    1 053 600 руб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Микшерный пульт для  актового зала   331 647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в студию звукозаписи 139 999.00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Моноблок 2 шт. и коммутатор          143 691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Новогодняя елка                       41 352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Стеллажи в блок Г                    21 396 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4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587" y="1072674"/>
            <a:ext cx="7237933" cy="5288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– 338.00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044" y="1072674"/>
            <a:ext cx="10180335" cy="519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9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Израсходовано: 175.22 тыс. руб</a:t>
            </a:r>
            <a:r>
              <a:rPr lang="ru-RU" sz="39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т. ч.: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– 46.03 ( смета -80.00)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канцтовары, бумага – 41.37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(смета 100.00 т. р.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банка -  47. 24т.р.  ( смета -80.00т..р.)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почтовые расходы –  0.23т.р.  ( по смете -5.00)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связи( интернет) -28.30т.р. ( по смете 39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  2300 ( по смете 4 тыс. руб.)</a:t>
            </a:r>
          </a:p>
          <a:p>
            <a:pPr marL="0" indent="0">
              <a:buNone/>
              <a:defRPr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0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518" y="1"/>
            <a:ext cx="10515600" cy="16702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 исполнении сметы с 01.06.24 по31.12.24г.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2024-2025 учебного  года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186" y="1965959"/>
            <a:ext cx="4404132" cy="3045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0761" y="1965959"/>
            <a:ext cx="4084325" cy="2894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2271" y="3914352"/>
            <a:ext cx="4078538" cy="2718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9222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денежных средств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денежных средств на 01.01.2025 года –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2 920. 88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кассе 113.81 тыс.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расчетном счете – 2807.07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60031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                Доходы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членских взносов – 12 186  тыс. руб.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взносы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авиамодельный кружок)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54 т. р.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Расходы:11 522.92 тыс. руб.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денежных средств 16889,34 тыс. руб. </a:t>
            </a:r>
          </a:p>
        </p:txBody>
      </p:sp>
    </p:spTree>
    <p:extLst>
      <p:ext uri="{BB962C8B-B14F-4D97-AF65-F5344CB8AC3E}">
        <p14:creationId xmlns:p14="http://schemas.microsoft.com/office/powerpoint/2010/main" val="293361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32752" y="1106806"/>
            <a:ext cx="10721340" cy="2926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019550" y="74297"/>
            <a:ext cx="8540750" cy="103250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32752" y="1463040"/>
            <a:ext cx="10038715" cy="2569846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 учителям 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штатное расписание – 50% взносов.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Израсходовано: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6029,85 тыс. руб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по смете 11673, 89 </a:t>
            </a:r>
            <a:r>
              <a:rPr lang="ru-RU" alt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altLang="ru-RU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alt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6685" y="4058836"/>
            <a:ext cx="2727842" cy="2182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0598" y="3925067"/>
            <a:ext cx="2139757" cy="24498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8225" y="4138179"/>
            <a:ext cx="3356043" cy="223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9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" y="1094105"/>
            <a:ext cx="9334500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" y="-388620"/>
            <a:ext cx="11521440" cy="1905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учебного процесса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" y="1094105"/>
            <a:ext cx="11521440" cy="4548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780 тыс. руб.</a:t>
            </a:r>
          </a:p>
          <a:p>
            <a:pPr>
              <a:defRPr/>
            </a:pPr>
            <a:r>
              <a:rPr lang="ru-RU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442.08 тыс. руб. 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Банеры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стенды  - 44.03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(80.0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Кружковая работа –  0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Подписка на газеты, журналы –0 т. р. (40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Грамоты – 8.36 т. р. (61.64 т. р.)   </a:t>
            </a:r>
          </a:p>
          <a:p>
            <a:pPr>
              <a:defRPr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матер.  389.69т. р. (510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1217505"/>
            <a:ext cx="2372777" cy="22634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8600" y="3626966"/>
            <a:ext cx="2517653" cy="1681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33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материалы для кабинетов 389.69 т. р.   в том числе: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2820"/>
            <a:ext cx="10515600" cy="508414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Столешницы и полки к конторкам   185 550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студии звукозаписи  35 000 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Батарейки и резинки для принтера    12 308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Батарейки для пожарной сигнализации  20 000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Мойка высокого давления                  20 773 руб.</a:t>
            </a: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Бейджики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учителей                      9 563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Кабель                                                 2800 руб.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Материалы       для кабинета     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авиамоделирования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20 366 руб.</a:t>
            </a:r>
          </a:p>
        </p:txBody>
      </p:sp>
    </p:spTree>
    <p:extLst>
      <p:ext uri="{BB962C8B-B14F-4D97-AF65-F5344CB8AC3E}">
        <p14:creationId xmlns:p14="http://schemas.microsoft.com/office/powerpoint/2010/main" val="197820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534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учебного процесса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доски «Линейка», « Клетка» 36 468 р. 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Микрофоны                                      25 652 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Картриджи                                        1 206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Стипендии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 смете            700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Израсходовано                                   163 150 р. </a:t>
            </a:r>
          </a:p>
          <a:p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5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324" y="1439545"/>
            <a:ext cx="10366374" cy="27895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324" y="297180"/>
            <a:ext cx="10366375" cy="233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кадров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т. Р.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6945"/>
            <a:ext cx="10515600" cy="526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смете                                         320.19 т. р.</a:t>
            </a:r>
          </a:p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                              216 009 руб.</a:t>
            </a:r>
          </a:p>
          <a:p>
            <a:pPr>
              <a:defRPr/>
            </a:pPr>
            <a:r>
              <a:rPr lang="ru-RU" sz="5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творческие командировки  216.09 т. р.</a:t>
            </a:r>
          </a:p>
          <a:p>
            <a:pPr marL="0" indent="0">
              <a:buNone/>
              <a:defRPr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Попова Е.В., Викторова Ж.С.)</a:t>
            </a:r>
          </a:p>
          <a:p>
            <a:pPr marL="0" indent="0">
              <a:buNone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Лазаревска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ОвечкинаС.В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Жигулина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В.А., Викторова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Ж.С.,Кравец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В.В.,Тимошенко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В.А.)            </a:t>
            </a:r>
          </a:p>
          <a:p>
            <a:pPr>
              <a:defRPr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учащихся  и педагогов    9.81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27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817" y="1202373"/>
            <a:ext cx="10528705" cy="47918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Культмассовые расходы – по смете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-696,00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460" y="1202373"/>
            <a:ext cx="9837420" cy="5262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Израсходовано – 379.537 тыс. руб. 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пожилых людей –                                  40.т. р. 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чествование юбиляров –                              70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призы на Новый год  -                                  47.6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награда классов -                                          96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костюмов 49 730 руб. ( по смете 30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45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1324</Words>
  <Application>Microsoft Office PowerPoint</Application>
  <PresentationFormat>Широкоэкранный</PresentationFormat>
  <Paragraphs>215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   Попечительский  совет  МБОУ  гимназия «Эврика» им. В.А. Сухомлинского </vt:lpstr>
      <vt:lpstr>Отчет    об исполнении сметы с 01.06.24 по31.12.24г.   2024-2025 учебного  года</vt:lpstr>
      <vt:lpstr>                             Доходы</vt:lpstr>
      <vt:lpstr>РАСХОДЫ</vt:lpstr>
      <vt:lpstr> Обеспечение учебного процесса </vt:lpstr>
      <vt:lpstr>Расходные материалы для кабинетов 389.69 т. р.   в том числе:  </vt:lpstr>
      <vt:lpstr>   Обеспечение учебного процесса в том числе: </vt:lpstr>
      <vt:lpstr>Повышение квалификации кадров    т. Р.</vt:lpstr>
      <vt:lpstr>Культмассовые расходы – по смете -696,00 </vt:lpstr>
      <vt:lpstr>Презентация PowerPoint</vt:lpstr>
      <vt:lpstr>              Гимназический бал  </vt:lpstr>
      <vt:lpstr>             Гимназический бал </vt:lpstr>
      <vt:lpstr>             Гимназический бал </vt:lpstr>
      <vt:lpstr>Спортивные мероприятия   </vt:lpstr>
      <vt:lpstr>Расходы в экстренных ситуациях</vt:lpstr>
      <vt:lpstr>Расходы в экстренных ситуациях</vt:lpstr>
      <vt:lpstr>Хозяйственные расходы </vt:lpstr>
      <vt:lpstr>        Приобретения  по смете 1801.67 т. р</vt:lpstr>
      <vt:lpstr>Прочие расходы – 338.00 т.р. </vt:lpstr>
      <vt:lpstr>Остаток денежных средств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успеваемости   за 1 четверти</dc:title>
  <dc:creator>Пользователь Windows</dc:creator>
  <cp:lastModifiedBy>Олег Теплицкий</cp:lastModifiedBy>
  <cp:revision>240</cp:revision>
  <dcterms:created xsi:type="dcterms:W3CDTF">2018-11-13T18:08:05Z</dcterms:created>
  <dcterms:modified xsi:type="dcterms:W3CDTF">2025-02-17T07:59:02Z</dcterms:modified>
</cp:coreProperties>
</file>