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84" r:id="rId4"/>
    <p:sldId id="301" r:id="rId5"/>
    <p:sldId id="304" r:id="rId6"/>
    <p:sldId id="305" r:id="rId7"/>
    <p:sldId id="306" r:id="rId8"/>
    <p:sldId id="308" r:id="rId9"/>
    <p:sldId id="309" r:id="rId10"/>
    <p:sldId id="310" r:id="rId11"/>
    <p:sldId id="313" r:id="rId12"/>
    <p:sldId id="311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Светлый стиль 2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F2DE63D5-997A-4646-A377-4702673A728D}" styleName="Светлый стиль 2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A488322-F2BA-4B5B-9748-0D474271808F}" styleName="Средний стиль 3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E25E649-3F16-4E02-A733-19D2CDBF48F0}" styleName="Средний стиль 3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13788-A364-4D30-9A95-300A1F011373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F6BA3-F42D-4CB5-A0A5-425DA37177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0823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13788-A364-4D30-9A95-300A1F011373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F6BA3-F42D-4CB5-A0A5-425DA37177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8229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13788-A364-4D30-9A95-300A1F011373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F6BA3-F42D-4CB5-A0A5-425DA37177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3835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13788-A364-4D30-9A95-300A1F011373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F6BA3-F42D-4CB5-A0A5-425DA37177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0798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13788-A364-4D30-9A95-300A1F011373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F6BA3-F42D-4CB5-A0A5-425DA37177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2232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13788-A364-4D30-9A95-300A1F011373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F6BA3-F42D-4CB5-A0A5-425DA37177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9706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13788-A364-4D30-9A95-300A1F011373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F6BA3-F42D-4CB5-A0A5-425DA37177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0233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13788-A364-4D30-9A95-300A1F011373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F6BA3-F42D-4CB5-A0A5-425DA37177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560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13788-A364-4D30-9A95-300A1F011373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F6BA3-F42D-4CB5-A0A5-425DA37177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1019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13788-A364-4D30-9A95-300A1F011373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F6BA3-F42D-4CB5-A0A5-425DA37177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8829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13788-A364-4D30-9A95-300A1F011373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F6BA3-F42D-4CB5-A0A5-425DA37177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8687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413788-A364-4D30-9A95-300A1F011373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DF6BA3-F42D-4CB5-A0A5-425DA37177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325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78731" y="1883093"/>
            <a:ext cx="10089705" cy="2387600"/>
          </a:xfrm>
        </p:spPr>
        <p:txBody>
          <a:bodyPr>
            <a:normAutofit fontScale="90000"/>
          </a:bodyPr>
          <a:lstStyle/>
          <a:p>
            <a:r>
              <a:rPr lang="ru-RU" sz="5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Попечительский</a:t>
            </a:r>
            <a:br>
              <a:rPr lang="ru-RU" sz="5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совет</a:t>
            </a:r>
            <a:b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МБОУ  гимназия «Эврика»</a:t>
            </a:r>
            <a:b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им. В.А. Сухомлинского</a:t>
            </a:r>
            <a:b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1584" y="4270693"/>
            <a:ext cx="9144000" cy="1655762"/>
          </a:xfrm>
        </p:spPr>
        <p:txBody>
          <a:bodyPr>
            <a:norm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Председатель   Попечительского совета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Чистик Людмила Васильевна</a:t>
            </a: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23310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3860" y="1105296"/>
            <a:ext cx="10528705" cy="479187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5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Другие расходы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3860" y="1325563"/>
            <a:ext cx="10515600" cy="435133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в экстренных ситуациях- 500,00 тыс. руб.</a:t>
            </a:r>
          </a:p>
          <a:p>
            <a:pPr>
              <a:defRPr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Благоустройство территории - 150,00 тыс. руб.</a:t>
            </a:r>
          </a:p>
          <a:p>
            <a:pPr>
              <a:defRPr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Расходные материалы к оргтехнике -400,00 тыс. р</a:t>
            </a:r>
          </a:p>
          <a:p>
            <a:pPr>
              <a:defRPr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Приобретения                      1861,67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т.р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 :</a:t>
            </a:r>
          </a:p>
          <a:p>
            <a:pPr>
              <a:defRPr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Оборудование музея -1053,60 т. р.</a:t>
            </a:r>
          </a:p>
          <a:p>
            <a:pPr>
              <a:defRPr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Приобретение оборудования – 748,07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т.р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defRPr/>
            </a:pP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81144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ru-RU" b="1" dirty="0"/>
            </a:br>
            <a:br>
              <a:rPr lang="ru-RU" b="1" dirty="0"/>
            </a:br>
            <a:r>
              <a:rPr lang="ru-RU" b="1" dirty="0"/>
              <a:t>Хозяйственные расходы -300 тыс. руб.</a:t>
            </a:r>
            <a:br>
              <a:rPr lang="ru-RU" b="1" dirty="0"/>
            </a:br>
            <a:r>
              <a:rPr lang="ru-RU" b="1" dirty="0"/>
              <a:t>в том числе:</a:t>
            </a:r>
            <a:br>
              <a:rPr lang="ru-RU" b="1" dirty="0"/>
            </a:br>
            <a:br>
              <a:rPr lang="ru-RU" b="1" dirty="0"/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sz="3600" dirty="0"/>
          </a:p>
          <a:p>
            <a:r>
              <a:rPr lang="ru-RU" sz="3600" dirty="0"/>
              <a:t>  хоз. и  уборочный  материал – 85т.р.</a:t>
            </a:r>
          </a:p>
          <a:p>
            <a:r>
              <a:rPr lang="ru-RU" sz="3600" dirty="0"/>
              <a:t> бактерицидные  и </a:t>
            </a:r>
            <a:r>
              <a:rPr lang="ru-RU" sz="3600" dirty="0" err="1"/>
              <a:t>дезсредства</a:t>
            </a:r>
            <a:r>
              <a:rPr lang="ru-RU" sz="3600" dirty="0"/>
              <a:t> -10т.р.</a:t>
            </a:r>
          </a:p>
          <a:p>
            <a:r>
              <a:rPr lang="ru-RU" sz="3600" dirty="0"/>
              <a:t> содержание автотранспорта- 150т.р.</a:t>
            </a:r>
          </a:p>
          <a:p>
            <a:r>
              <a:rPr lang="ru-RU" sz="3600" dirty="0"/>
              <a:t>Приобретение медикаментов – 10 </a:t>
            </a:r>
            <a:r>
              <a:rPr lang="ru-RU" sz="3600" dirty="0" err="1"/>
              <a:t>т.р</a:t>
            </a:r>
            <a:r>
              <a:rPr lang="ru-RU" sz="3600" dirty="0"/>
              <a:t>.</a:t>
            </a:r>
          </a:p>
          <a:p>
            <a:r>
              <a:rPr lang="ru-RU" sz="3600" dirty="0"/>
              <a:t> медосмотр сотрудников -20т.р.</a:t>
            </a:r>
          </a:p>
          <a:p>
            <a:r>
              <a:rPr lang="ru-RU" sz="3600" dirty="0"/>
              <a:t>Вода 10 </a:t>
            </a:r>
            <a:r>
              <a:rPr lang="ru-RU" sz="3600" dirty="0" err="1"/>
              <a:t>т.р</a:t>
            </a:r>
            <a:r>
              <a:rPr lang="ru-RU" sz="3600" dirty="0"/>
              <a:t>.</a:t>
            </a: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9547087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1587" y="1072674"/>
            <a:ext cx="7237933" cy="528852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Прочие расходы - 250,00</a:t>
            </a:r>
            <a:br>
              <a:rPr lang="ru-RU" dirty="0">
                <a:solidFill>
                  <a:srgbClr val="FFFF00"/>
                </a:solidFill>
              </a:rPr>
            </a:b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4045" y="1072674"/>
            <a:ext cx="8540750" cy="5191125"/>
          </a:xfrm>
        </p:spPr>
        <p:txBody>
          <a:bodyPr/>
          <a:lstStyle/>
          <a:p>
            <a:pPr>
              <a:defRPr/>
            </a:pPr>
            <a:r>
              <a:rPr lang="ru-RU" dirty="0"/>
              <a:t>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том числе:</a:t>
            </a:r>
          </a:p>
          <a:p>
            <a:pPr>
              <a:defRPr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>
                <a:latin typeface="Times New Roman" panose="02020603050405020304" pitchFamily="18" charset="0"/>
                <a:cs typeface="Times New Roman" panose="02020603050405020304" pitchFamily="18" charset="0"/>
              </a:rPr>
              <a:t>заправка картриджей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-15,00 тыс. руб.</a:t>
            </a:r>
          </a:p>
          <a:p>
            <a:pPr>
              <a:defRPr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видеосъемка - 15,00 тыс. руб.</a:t>
            </a:r>
          </a:p>
          <a:p>
            <a:pPr>
              <a:defRPr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Программное обеспечение -80.00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т.р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defRPr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канцелярские товары -100,00 тыс. руб.</a:t>
            </a:r>
          </a:p>
          <a:p>
            <a:pPr>
              <a:defRPr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услуги банка - 80,00 тыс. руб.</a:t>
            </a:r>
          </a:p>
          <a:p>
            <a:pPr>
              <a:defRPr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почтовые расходы - 5,00 тыс. руб.</a:t>
            </a:r>
          </a:p>
          <a:p>
            <a:pPr>
              <a:defRPr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налоги (транспортный) - 4,00 тыс. р.</a:t>
            </a:r>
          </a:p>
          <a:p>
            <a:pPr>
              <a:defRPr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4200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0966" y="22701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Смета </a:t>
            </a:r>
            <a:b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Попечительского совета</a:t>
            </a:r>
            <a:b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2024-2025 учебный год 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58186" y="1965959"/>
            <a:ext cx="4404132" cy="304514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60761" y="1965959"/>
            <a:ext cx="4084325" cy="289403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22271" y="3914352"/>
            <a:ext cx="4078538" cy="271805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229222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275230" y="1027748"/>
            <a:ext cx="10515600" cy="478472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5250" y="1244442"/>
            <a:ext cx="10515600" cy="4351338"/>
          </a:xfrm>
        </p:spPr>
        <p:txBody>
          <a:bodyPr>
            <a:normAutofit/>
          </a:bodyPr>
          <a:lstStyle/>
          <a:p>
            <a:pPr>
              <a:buFont typeface="Arial" charset="0"/>
              <a:buChar char="►"/>
              <a:defRPr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Членов ПС    – 1256 чел.</a:t>
            </a:r>
          </a:p>
          <a:p>
            <a:pPr>
              <a:buFont typeface="Arial" charset="0"/>
              <a:buChar char="►"/>
              <a:defRPr/>
            </a:pP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Планируется доходов  -18975,5тыс.руб.</a:t>
            </a:r>
          </a:p>
          <a:p>
            <a:pPr>
              <a:buFont typeface="Arial" charset="0"/>
              <a:buChar char="►"/>
              <a:defRPr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том числе:</a:t>
            </a:r>
          </a:p>
          <a:p>
            <a:pPr>
              <a:buFont typeface="Arial" charset="0"/>
              <a:buChar char="►"/>
              <a:defRPr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Единовременные взносы –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5124,5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</a:t>
            </a:r>
          </a:p>
          <a:p>
            <a:pPr>
              <a:buFont typeface="Arial" charset="0"/>
              <a:buChar char="►"/>
              <a:defRPr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Членские годовые взносы -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13851,00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тыс. руб.</a:t>
            </a:r>
          </a:p>
          <a:p>
            <a:pPr>
              <a:buFont typeface="Arial" charset="0"/>
              <a:buChar char="►"/>
              <a:defRPr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Остаток денежных средств на 01.06.2023г. -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2249, 76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</a:t>
            </a:r>
          </a:p>
          <a:p>
            <a:pPr>
              <a:buFont typeface="Arial" charset="0"/>
              <a:buChar char="►"/>
              <a:defRPr/>
            </a:pPr>
            <a:endParaRPr lang="ru-RU" sz="2400" dirty="0"/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841390" y="-297815"/>
            <a:ext cx="2376530" cy="1325563"/>
          </a:xfrm>
        </p:spPr>
        <p:txBody>
          <a:bodyPr/>
          <a:lstStyle/>
          <a:p>
            <a:r>
              <a:rPr lang="ru-RU" dirty="0"/>
              <a:t> </a:t>
            </a:r>
            <a:r>
              <a:rPr lang="ru-RU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Всего</a:t>
            </a:r>
          </a:p>
        </p:txBody>
      </p:sp>
    </p:spTree>
    <p:extLst>
      <p:ext uri="{BB962C8B-B14F-4D97-AF65-F5344CB8AC3E}">
        <p14:creationId xmlns:p14="http://schemas.microsoft.com/office/powerpoint/2010/main" val="3703591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432752" y="1106806"/>
            <a:ext cx="10721340" cy="292608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019550" y="74297"/>
            <a:ext cx="8540750" cy="1032509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</a:t>
            </a:r>
          </a:p>
        </p:txBody>
      </p:sp>
      <p:sp>
        <p:nvSpPr>
          <p:cNvPr id="819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432752" y="1463040"/>
            <a:ext cx="10038715" cy="3904616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ru-RU" alt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Доплаты учителям </a:t>
            </a:r>
          </a:p>
          <a:p>
            <a:pPr algn="ctr"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ru-RU" alt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штатное расписание </a:t>
            </a:r>
            <a:r>
              <a:rPr lang="ru-RU" alt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55% </a:t>
            </a:r>
            <a:r>
              <a:rPr lang="ru-RU" alt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взносов согласно</a:t>
            </a:r>
          </a:p>
          <a:p>
            <a:pPr algn="ctr"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ru-RU" alt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Положения о Попечительском совете</a:t>
            </a:r>
          </a:p>
          <a:p>
            <a:pPr algn="ctr"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ru-RU" alt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11673,89 тыс. руб</a:t>
            </a:r>
            <a:r>
              <a:rPr lang="ru-RU" alt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endParaRPr lang="ru-RU" altLang="ru-RU" dirty="0"/>
          </a:p>
          <a:p>
            <a:pPr algn="ctr"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ru-RU" altLang="ru-RU" dirty="0"/>
              <a:t> 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9886798-31F5-44DD-AF4D-21816A9BD6E5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4970" y="4166667"/>
            <a:ext cx="3128540" cy="234640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A637400F-5E07-4EA8-8906-70401C7A88AE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28039" y="4184316"/>
            <a:ext cx="3544663" cy="236310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5FCA12DB-EB90-46AE-9E20-9AABBFB049DF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74685" y="4132315"/>
            <a:ext cx="2415110" cy="241511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059894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0020" y="1094105"/>
            <a:ext cx="9334500" cy="479187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5280" y="-388620"/>
            <a:ext cx="11521440" cy="1905000"/>
          </a:xfrm>
        </p:spPr>
        <p:txBody>
          <a:bodyPr/>
          <a:lstStyle/>
          <a:p>
            <a:pPr>
              <a:defRPr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Обеспечение учебного процесса – 780 </a:t>
            </a:r>
            <a:r>
              <a:rPr lang="ru-RU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т.р</a:t>
            </a:r>
            <a:r>
              <a:rPr lang="ru-RU" dirty="0"/>
              <a:t>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5280" y="1094105"/>
            <a:ext cx="11521440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  <a:defRPr/>
            </a:pP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Развивающие игры   -            60,00 </a:t>
            </a: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defRPr/>
            </a:pP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Месячник наук –                      10 </a:t>
            </a: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defRPr/>
            </a:pP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Банеры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стенды  -                     80 </a:t>
            </a: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defRPr/>
            </a:pP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Кружковая работа –                  10 </a:t>
            </a: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defRPr/>
            </a:pP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Подписка на газеты, журналы –40 </a:t>
            </a: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defRPr/>
            </a:pP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Грамоты -                                 70.тыс.руб.</a:t>
            </a:r>
          </a:p>
          <a:p>
            <a:pPr>
              <a:defRPr/>
            </a:pP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Расходные матер. в </a:t>
            </a: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каб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         510 </a:t>
            </a: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т.р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88600" y="1217505"/>
            <a:ext cx="2372777" cy="226340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88600" y="3626966"/>
            <a:ext cx="2517653" cy="168171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11333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8324" y="1439545"/>
            <a:ext cx="10366374" cy="278955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8324" y="297180"/>
            <a:ext cx="10366375" cy="23368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квалификации кадров -320,19</a:t>
            </a:r>
            <a:br>
              <a:rPr lang="ru-RU" dirty="0">
                <a:solidFill>
                  <a:srgbClr val="FFFF00"/>
                </a:solidFill>
              </a:rPr>
            </a:br>
            <a:br>
              <a:rPr lang="ru-RU" dirty="0">
                <a:solidFill>
                  <a:srgbClr val="FFFF00"/>
                </a:solidFill>
              </a:rPr>
            </a:br>
            <a:r>
              <a:rPr lang="ru-RU" dirty="0">
                <a:solidFill>
                  <a:srgbClr val="FFFF00"/>
                </a:solidFill>
              </a:rPr>
              <a:t>т. Р.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56945"/>
            <a:ext cx="10515600" cy="4685572"/>
          </a:xfrm>
        </p:spPr>
        <p:txBody>
          <a:bodyPr>
            <a:normAutofit/>
          </a:bodyPr>
          <a:lstStyle/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т.ч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курсы повышения квалификации-</a:t>
            </a:r>
          </a:p>
          <a:p>
            <a:pPr marL="0" indent="0">
              <a:buNone/>
              <a:defRPr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100,19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defRPr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творческие командировки -150.00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defRPr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конкурсы учащихся и педагогов- 70.00 тыс.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руб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sz="4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Стипендии   -          </a:t>
            </a:r>
            <a:r>
              <a:rPr lang="ru-RU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700,00 </a:t>
            </a:r>
            <a:r>
              <a:rPr lang="ru-RU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тыс.р</a:t>
            </a:r>
            <a:r>
              <a:rPr lang="ru-RU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defRPr/>
            </a:pP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5276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6817" y="1202373"/>
            <a:ext cx="10528705" cy="479187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Культмассовые расходы -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696,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</a:t>
            </a:r>
            <a:b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2460" y="1202373"/>
            <a:ext cx="9837420" cy="5262562"/>
          </a:xfrm>
        </p:spPr>
        <p:txBody>
          <a:bodyPr/>
          <a:lstStyle/>
          <a:p>
            <a:pPr>
              <a:defRPr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День пожилых людей - 40,00 тыс. руб.</a:t>
            </a:r>
          </a:p>
          <a:p>
            <a:pPr>
              <a:defRPr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Культмассовые мероприятия – 185,00 тыс. руб.</a:t>
            </a:r>
          </a:p>
          <a:p>
            <a:pPr>
              <a:defRPr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Призы на Новый год  -100,00 тыс. руб.</a:t>
            </a:r>
          </a:p>
          <a:p>
            <a:pPr>
              <a:defRPr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Премия «Успех» (оформление, наградной материал) -50,00  тыс. руб.</a:t>
            </a:r>
          </a:p>
          <a:p>
            <a:pPr>
              <a:defRPr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Гимназический бал (оформление, наградной  и подарочный материал) -140,00 тыс. руб.</a:t>
            </a:r>
          </a:p>
          <a:p>
            <a:pPr>
              <a:defRPr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Представительские расходы - 5,00  тыс. руб.</a:t>
            </a:r>
          </a:p>
          <a:p>
            <a:pPr>
              <a:defRPr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Награда классов – 176 тыс. руб.</a:t>
            </a:r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44453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5095" y="1385093"/>
            <a:ext cx="9779215" cy="2845713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" y="365125"/>
            <a:ext cx="12031980" cy="1325563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Спортивные мероприятия  320,00</a:t>
            </a:r>
            <a:br>
              <a:rPr lang="ru-RU" dirty="0">
                <a:solidFill>
                  <a:srgbClr val="FFFF00"/>
                </a:solidFill>
              </a:rPr>
            </a:b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2801" y="1571624"/>
            <a:ext cx="9863521" cy="3660005"/>
          </a:xfrm>
        </p:spPr>
        <p:txBody>
          <a:bodyPr/>
          <a:lstStyle/>
          <a:p>
            <a:pPr>
              <a:defRPr/>
            </a:pPr>
            <a:r>
              <a:rPr lang="ru-RU" sz="2400" b="1" dirty="0"/>
              <a:t> 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спортивная форма – 30.00 тыс. руб.</a:t>
            </a:r>
          </a:p>
          <a:p>
            <a:pPr>
              <a:defRPr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месячник военно-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патриотич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работы </a:t>
            </a:r>
          </a:p>
          <a:p>
            <a:pPr marL="0" indent="0">
              <a:buNone/>
              <a:defRPr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наградные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матералы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-50,00 тыс. руб.</a:t>
            </a:r>
          </a:p>
          <a:p>
            <a:pPr marL="0" indent="0">
              <a:buNone/>
              <a:defRPr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Спортинвентарь -  150 тыс. руб.</a:t>
            </a:r>
          </a:p>
          <a:p>
            <a:pPr>
              <a:defRPr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военно-патриотические конкурсы и слеты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90.00 тыс. руб</a:t>
            </a:r>
            <a:r>
              <a:rPr lang="ru-RU" sz="2400" b="1" dirty="0"/>
              <a:t>.</a:t>
            </a:r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22752" y="4507234"/>
            <a:ext cx="3211701" cy="214036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7415" y="4560710"/>
            <a:ext cx="3126392" cy="208128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376DF829-5B9C-4C00-B26C-C4779772609B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63398" y="4565238"/>
            <a:ext cx="3126392" cy="208344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2146202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7327" y="224156"/>
            <a:ext cx="10528705" cy="3867784"/>
          </a:xfrm>
          <a:prstGeom prst="rect">
            <a:avLst/>
          </a:prstGeom>
        </p:spPr>
      </p:pic>
      <p:sp>
        <p:nvSpPr>
          <p:cNvPr id="1331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1302385" y="224156"/>
            <a:ext cx="8540750" cy="3867784"/>
          </a:xfrm>
        </p:spPr>
        <p:txBody>
          <a:bodyPr>
            <a:noAutofit/>
          </a:bodyPr>
          <a:lstStyle/>
          <a:p>
            <a:pPr algn="ctr"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endParaRPr lang="ru-RU" altLang="ru-RU" sz="32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ru-RU" altLang="ru-RU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ru-RU" altLang="ru-RU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Летняя площадка -15,00 тыс. руб.</a:t>
            </a:r>
          </a:p>
          <a:p>
            <a:pPr algn="ctr"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ru-RU" altLang="ru-RU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Обновление костюмов -30,00 тыс. руб.</a:t>
            </a:r>
          </a:p>
          <a:p>
            <a:pPr algn="ctr"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ru-RU" altLang="ru-RU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Печать методических разработок 50.00 т. р.</a:t>
            </a:r>
          </a:p>
          <a:p>
            <a:pPr algn="ctr"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ru-RU" altLang="ru-RU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Взнос «Ассоциация лучшие школы России» -25.00 тыс. руб.</a:t>
            </a:r>
          </a:p>
          <a:p>
            <a:pPr algn="ctr"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endParaRPr lang="ru-RU" altLang="ru-RU" sz="32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endParaRPr lang="ru-RU" altLang="ru-RU" sz="32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endParaRPr lang="ru-RU" altLang="ru-RU" sz="32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endParaRPr lang="ru-RU" altLang="ru-RU" sz="32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endParaRPr lang="ru-RU" altLang="ru-RU" sz="32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endParaRPr lang="ru-RU" altLang="ru-RU" sz="32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ru-RU" altLang="ru-RU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</a:t>
            </a:r>
          </a:p>
          <a:p>
            <a:pPr algn="ctr"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ru-RU" altLang="ru-RU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Заправка и ремонт картриджей                                              </a:t>
            </a:r>
          </a:p>
          <a:p>
            <a:pPr algn="ctr"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endParaRPr lang="ru-RU" altLang="ru-RU" sz="32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91399" y="4213167"/>
            <a:ext cx="3482161" cy="232053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62F0D33-38AE-4D37-8F93-C74237C32B03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7768" y="4213167"/>
            <a:ext cx="3432310" cy="227966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EFB0D253-D265-4746-ADDD-5C9A32987C0F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21606" y="4213167"/>
            <a:ext cx="3419502" cy="227966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99935429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1637</TotalTime>
  <Words>609</Words>
  <Application>Microsoft Office PowerPoint</Application>
  <PresentationFormat>Широкоэкранный</PresentationFormat>
  <Paragraphs>99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Тема Office</vt:lpstr>
      <vt:lpstr>   Попечительский  совет  МБОУ  гимназия «Эврика» им. В.А. Сухомлинского </vt:lpstr>
      <vt:lpstr>Смета   Попечительского совета  на 2024-2025 учебный год </vt:lpstr>
      <vt:lpstr> Всего</vt:lpstr>
      <vt:lpstr>РАСХОДЫ</vt:lpstr>
      <vt:lpstr> Обеспечение учебного процесса – 780 т.р.</vt:lpstr>
      <vt:lpstr>Повышение квалификации кадров -320,19  т. Р.</vt:lpstr>
      <vt:lpstr>Культмассовые расходы -696,00 </vt:lpstr>
      <vt:lpstr>Спортивные мероприятия  320,00 </vt:lpstr>
      <vt:lpstr>Презентация PowerPoint</vt:lpstr>
      <vt:lpstr>Другие расходы</vt:lpstr>
      <vt:lpstr>  Хозяйственные расходы -300 тыс. руб. в том числе:  </vt:lpstr>
      <vt:lpstr>Прочие расходы - 250,00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Итоги успеваемости   за 1 четверти</dc:title>
  <dc:creator>Пользователь Windows</dc:creator>
  <cp:lastModifiedBy>Олег Теплицкий</cp:lastModifiedBy>
  <cp:revision>123</cp:revision>
  <dcterms:created xsi:type="dcterms:W3CDTF">2018-11-13T18:08:05Z</dcterms:created>
  <dcterms:modified xsi:type="dcterms:W3CDTF">2025-02-17T07:59:28Z</dcterms:modified>
</cp:coreProperties>
</file>